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04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01" r:id="rId34"/>
    <p:sldId id="294" r:id="rId35"/>
    <p:sldId id="296" r:id="rId36"/>
    <p:sldId id="306" r:id="rId37"/>
    <p:sldId id="309" r:id="rId38"/>
    <p:sldId id="299" r:id="rId39"/>
    <p:sldId id="298" r:id="rId40"/>
    <p:sldId id="311" r:id="rId41"/>
    <p:sldId id="302" r:id="rId42"/>
    <p:sldId id="303" r:id="rId43"/>
    <p:sldId id="310" r:id="rId44"/>
    <p:sldId id="307" r:id="rId45"/>
    <p:sldId id="308" r:id="rId46"/>
    <p:sldId id="287" r:id="rId47"/>
    <p:sldId id="288" r:id="rId48"/>
    <p:sldId id="289" r:id="rId49"/>
    <p:sldId id="305" r:id="rId50"/>
    <p:sldId id="290" r:id="rId51"/>
    <p:sldId id="291" r:id="rId52"/>
    <p:sldId id="293" r:id="rId53"/>
    <p:sldId id="297" r:id="rId54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25" autoAdjust="0"/>
  </p:normalViewPr>
  <p:slideViewPr>
    <p:cSldViewPr snapToGrid="0" snapToObjects="1">
      <p:cViewPr varScale="1">
        <p:scale>
          <a:sx n="59" d="100"/>
          <a:sy n="59" d="100"/>
        </p:scale>
        <p:origin x="-1808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50518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lang="en-US" sz="1600" dirty="0" smtClean="0"/>
              <a:t>Continental </a:t>
            </a:r>
            <a:r>
              <a:rPr sz="1600" dirty="0" smtClean="0"/>
              <a:t>shelf </a:t>
            </a:r>
            <a:r>
              <a:rPr lang="is-IS" sz="1600" dirty="0" smtClean="0"/>
              <a:t>…</a:t>
            </a:r>
            <a:endParaRPr sz="1600" dirty="0"/>
          </a:p>
          <a:p>
            <a:pPr marL="169333" lvl="0" indent="-169333">
              <a:buSzPct val="75000"/>
              <a:buChar char="-"/>
              <a:defRPr sz="1800"/>
            </a:pPr>
            <a:r>
              <a:rPr lang="en-US" sz="1600" dirty="0" smtClean="0"/>
              <a:t>ACC,</a:t>
            </a:r>
            <a:r>
              <a:rPr lang="en-US" sz="1600" baseline="0" dirty="0" smtClean="0"/>
              <a:t> PDO; </a:t>
            </a:r>
            <a:r>
              <a:rPr sz="1600" dirty="0" smtClean="0"/>
              <a:t>spatial </a:t>
            </a:r>
            <a:r>
              <a:rPr sz="1600" dirty="0"/>
              <a:t>variation in primary production, freshwater input</a:t>
            </a:r>
            <a:r>
              <a:rPr sz="1600" dirty="0" smtClean="0"/>
              <a:t>, </a:t>
            </a:r>
            <a:r>
              <a:rPr sz="1600" dirty="0"/>
              <a:t>fishing pressure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sz="1600" dirty="0" smtClean="0"/>
              <a:t>very </a:t>
            </a:r>
            <a:r>
              <a:rPr sz="1600" dirty="0"/>
              <a:t>well-sampled by NOAA’s bottom trawl survey since 1984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lays a grid of fixed points over the region, and projects survey data onto those points</a:t>
            </a:r>
          </a:p>
          <a:p>
            <a:pPr lvl="0">
              <a:defRPr sz="1800"/>
            </a:pPr>
            <a:r>
              <a:rPr sz="1600" dirty="0"/>
              <a:t>- corrects for between-year differences in sampling location &amp; depth</a:t>
            </a:r>
          </a:p>
          <a:p>
            <a:pPr lvl="0">
              <a:defRPr sz="1800"/>
            </a:pPr>
            <a:endParaRPr lang="en-US" sz="1600" dirty="0" smtClean="0"/>
          </a:p>
          <a:p>
            <a:pPr lvl="0">
              <a:defRPr sz="1800"/>
            </a:pPr>
            <a:endParaRPr lang="en-US" sz="1600" dirty="0" smtClean="0"/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- data were projected on an Albers grid of fixed points to correct for between-year differences in sampling location &amp; depth</a:t>
            </a:r>
          </a:p>
          <a:p>
            <a:pPr lvl="0">
              <a:defRPr sz="1800"/>
            </a:pPr>
            <a:r>
              <a:rPr sz="1600" dirty="0"/>
              <a:t>Because we’re interested in spatial distributions, not depth distributions: </a:t>
            </a:r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the model treated year and depth as fixed effects on CPUE, because most groundfish exhibit spatial patterns related to depth.  Including depth as a fixed effect corrects for species-specific affinities for a given depth range. The estimated range at which the spatial correlation in the spatial field falls to 0.05 after accounting for depth ranged from 10 km – 500 km with most species exhibiting a range of 65 km.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omitting rare species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divided the region into 10 local communities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these </a:t>
            </a:r>
            <a:r>
              <a:rPr sz="1600" dirty="0"/>
              <a:t>are all 50-150m depth, distinct areas separated by canyons or stretches of deeper areas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sz="1600" dirty="0" smtClean="0"/>
              <a:t>1000 km</a:t>
            </a:r>
            <a:r>
              <a:rPr lang="en-US" sz="1600" baseline="0" dirty="0" smtClean="0"/>
              <a:t> end-to-end</a:t>
            </a:r>
            <a:endParaRPr sz="16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look at local diversity metrics across the region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local communities are ordered west to east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bootstrapped </a:t>
            </a:r>
            <a:r>
              <a:rPr sz="1600" dirty="0"/>
              <a:t>values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diversity </a:t>
            </a:r>
            <a:r>
              <a:rPr sz="1600" dirty="0"/>
              <a:t>in local communities is similar across the region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here: alpha diversity (exponent of the Shannon-Weiner index, i.e. effective number of species) (eveness)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69333" indent="-169333">
              <a:buSzPct val="75000"/>
              <a:buChar char="-"/>
              <a:defRPr sz="1600"/>
            </a:lvl1pPr>
          </a:lstStyle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diversity of functional </a:t>
            </a:r>
            <a:r>
              <a:rPr sz="1600" dirty="0" smtClean="0"/>
              <a:t>traits</a:t>
            </a:r>
            <a:r>
              <a:rPr lang="en-US" sz="1600" dirty="0" smtClean="0"/>
              <a:t> – Rao’s quadratic entropy</a:t>
            </a:r>
            <a:r>
              <a:rPr sz="1600" dirty="0" smtClean="0"/>
              <a:t> </a:t>
            </a:r>
            <a:r>
              <a:rPr sz="1600" dirty="0"/>
              <a:t>(a few pairwise differences, otherwise invariant across local communities)</a:t>
            </a:r>
          </a:p>
          <a:p>
            <a:pPr marL="232833" lvl="0" indent="-232833">
              <a:buSzPct val="75000"/>
              <a:buChar char="-"/>
              <a:defRPr sz="1800"/>
            </a:pPr>
            <a:endParaRPr sz="1600" dirty="0"/>
          </a:p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Rao’s Q, function of </a:t>
            </a:r>
            <a:r>
              <a:rPr sz="1600" dirty="0" smtClean="0"/>
              <a:t>between</a:t>
            </a:r>
            <a:r>
              <a:rPr sz="1600" dirty="0"/>
              <a:t>-species distance matrix for traits, and species relative abundances</a:t>
            </a:r>
          </a:p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Used orthogonal, uncorrelated traits</a:t>
            </a:r>
          </a:p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Not corrected for species richness, since similar between patches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69333" indent="-169333">
              <a:buSzPct val="75000"/>
              <a:buChar char="-"/>
              <a:defRPr sz="1600"/>
            </a:lvl1pPr>
          </a:lstStyle>
          <a:p>
            <a:pPr lvl="0">
              <a:defRPr sz="1800"/>
            </a:pPr>
            <a:r>
              <a:rPr sz="1600"/>
              <a:t>exception is species richness (based on probability of occurrence): greater richness in these 3 western-most areas with lower primary production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intriguing: despite these similarities, there is strong spatial turnover in species identity (community composition) along the East-West gradient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these are results of NMDS … each of these hulls encompasses the ordination of each local community in each year (eg comm 1 in 1984, in 1987, 1990, etc )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distance between objects indicates dissimilarity</a:t>
            </a:r>
          </a:p>
          <a:p>
            <a:pPr marL="169333" lvl="0" indent="-169333">
              <a:buSzPct val="75000"/>
              <a:buChar char="-"/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- goa: change in identity but not other div or functional </a:t>
            </a:r>
            <a:r>
              <a:rPr sz="1600" dirty="0" smtClean="0"/>
              <a:t>div</a:t>
            </a:r>
            <a:endParaRPr sz="16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/>
              <a:t>- Local scale: The relationship between diversity and stability has been well studied and its underlying mechanisms are relatively well-</a:t>
            </a:r>
            <a:r>
              <a:rPr sz="1600" dirty="0" smtClean="0"/>
              <a:t>understood</a:t>
            </a:r>
            <a:endParaRPr sz="16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>
              <a:defRPr sz="1800"/>
            </a:pPr>
            <a:endParaRPr sz="15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lvl="0" indent="-256116">
              <a:buSzPct val="75000"/>
              <a:buChar char="-"/>
              <a:defRPr sz="1800"/>
            </a:pPr>
            <a:r>
              <a:rPr sz="1600" dirty="0"/>
              <a:t>stability: coefficient of variation (CV) of total  community CUE</a:t>
            </a:r>
          </a:p>
          <a:p>
            <a:pPr marL="256116" lvl="0" indent="-256116">
              <a:buSzPct val="75000"/>
              <a:buChar char="-"/>
              <a:defRPr sz="1800"/>
            </a:pPr>
            <a:r>
              <a:rPr sz="1600" dirty="0" smtClean="0"/>
              <a:t>CV </a:t>
            </a:r>
            <a:r>
              <a:rPr sz="1600" dirty="0"/>
              <a:t>in each local community vs the region as a </a:t>
            </a:r>
            <a:r>
              <a:rPr sz="1600" dirty="0" smtClean="0"/>
              <a:t>whole</a:t>
            </a:r>
            <a:r>
              <a:rPr lang="en-US" sz="1600" dirty="0" smtClean="0"/>
              <a:t>: </a:t>
            </a:r>
            <a:r>
              <a:rPr sz="1600" dirty="0" smtClean="0"/>
              <a:t>the </a:t>
            </a:r>
            <a:r>
              <a:rPr sz="1600" dirty="0"/>
              <a:t>regional metacommunity is more stable than any of the local communities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sz="1600" dirty="0" smtClean="0"/>
              <a:t>how </a:t>
            </a:r>
            <a:r>
              <a:rPr sz="1600" dirty="0"/>
              <a:t>do we get from here to here.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species </a:t>
            </a:r>
            <a:r>
              <a:rPr sz="1600" dirty="0"/>
              <a:t>richness </a:t>
            </a:r>
            <a:r>
              <a:rPr lang="en-US" sz="1600" dirty="0" smtClean="0"/>
              <a:t>vs</a:t>
            </a:r>
            <a:r>
              <a:rPr sz="1600" dirty="0" smtClean="0"/>
              <a:t> stability</a:t>
            </a:r>
            <a:r>
              <a:rPr lang="en-US" sz="1600" dirty="0" smtClean="0"/>
              <a:t>:</a:t>
            </a:r>
            <a:r>
              <a:rPr sz="1600" dirty="0" smtClean="0"/>
              <a:t> </a:t>
            </a:r>
            <a:r>
              <a:rPr sz="1600" dirty="0"/>
              <a:t>there IS a </a:t>
            </a:r>
            <a:r>
              <a:rPr sz="1600" dirty="0" smtClean="0"/>
              <a:t>relationship</a:t>
            </a:r>
            <a:endParaRPr lang="en-US" sz="1600" dirty="0" smtClean="0"/>
          </a:p>
          <a:p>
            <a:pPr lvl="0">
              <a:defRPr sz="1800"/>
            </a:pPr>
            <a:r>
              <a:rPr lang="en-US" sz="1600" dirty="0" smtClean="0"/>
              <a:t>B</a:t>
            </a:r>
            <a:r>
              <a:rPr sz="1600" dirty="0" smtClean="0"/>
              <a:t>ut there </a:t>
            </a:r>
            <a:r>
              <a:rPr sz="1600" dirty="0"/>
              <a:t>are actually multiple pathways that can take us from diversity to stability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expected </a:t>
            </a:r>
            <a:r>
              <a:rPr sz="1600" dirty="0"/>
              <a:t>direction of relationships with stability if each of these mechanisms is supported</a:t>
            </a:r>
          </a:p>
          <a:p>
            <a:pPr lvl="0">
              <a:defRPr sz="1800"/>
            </a:pPr>
            <a:r>
              <a:rPr sz="1600" dirty="0"/>
              <a:t>At the local level:</a:t>
            </a:r>
          </a:p>
          <a:p>
            <a:pPr marL="388055" lvl="0" indent="-388055">
              <a:buSzPct val="100000"/>
              <a:buAutoNum type="arabicParenR"/>
              <a:defRPr sz="1800"/>
            </a:pPr>
            <a:r>
              <a:rPr sz="1600" dirty="0"/>
              <a:t>we should see greater stability (lower CV) with greater Asynchrony between species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points </a:t>
            </a:r>
            <a:r>
              <a:rPr sz="1600" dirty="0"/>
              <a:t>represent 100 random draws of each level of spatial aggregation of our 10 local communities. </a:t>
            </a:r>
          </a:p>
          <a:p>
            <a:pPr lvl="0">
              <a:defRPr sz="1800"/>
            </a:pPr>
            <a:r>
              <a:rPr sz="1600" dirty="0"/>
              <a:t>(100 random draws of 2 communities, 3 communities, 4 communities, etc, up to 8 communities. and then 9 and 10 are represented once because there are only a few (or one) possible combination of local communities. </a:t>
            </a:r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 smtClean="0"/>
              <a:t>using </a:t>
            </a:r>
            <a:r>
              <a:rPr sz="1600" dirty="0"/>
              <a:t>the synchrony index from Kevin Gross’ 2014 paper</a:t>
            </a:r>
          </a:p>
          <a:p>
            <a:pPr lvl="0">
              <a:defRPr sz="1800"/>
            </a:pPr>
            <a:r>
              <a:rPr sz="1600" dirty="0"/>
              <a:t>mean synchrony = mean correlation coefficient r between the abundance of each species versus the rest of the community</a:t>
            </a:r>
          </a:p>
          <a:p>
            <a:pPr lvl="0">
              <a:defRPr sz="1800"/>
            </a:pPr>
            <a:r>
              <a:rPr sz="1600" dirty="0"/>
              <a:t>-1 = perfect asynchrony, +1 = perfect synchrony, 0 = species fluctuate independently</a:t>
            </a:r>
          </a:p>
          <a:p>
            <a:pPr lvl="0">
              <a:defRPr sz="1800"/>
            </a:pPr>
            <a:r>
              <a:rPr sz="1600" dirty="0"/>
              <a:t>- these values are all quite close to zero, suggesting that, at the local level, on average, between-species fluctuations are not synchronous, not Asynchronous, but instead fluctuating independently of each other</a:t>
            </a:r>
            <a:r>
              <a:rPr sz="1600" dirty="0" smtClean="0"/>
              <a:t>.</a:t>
            </a:r>
            <a:endParaRPr sz="1600" dirty="0"/>
          </a:p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88055" indent="-388055">
              <a:buSzPct val="100000"/>
              <a:buAutoNum type="arabicParenR"/>
              <a:defRPr sz="1600"/>
            </a:lvl1pPr>
          </a:lstStyle>
          <a:p>
            <a:pPr lvl="0">
              <a:defRPr sz="1800"/>
            </a:pPr>
            <a:r>
              <a:rPr sz="1600"/>
              <a:t>Still at the local level, stability should decline as species-level variation increases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support </a:t>
            </a:r>
            <a:r>
              <a:rPr sz="1600" dirty="0"/>
              <a:t>for this mechanism as well.</a:t>
            </a:r>
          </a:p>
          <a:p>
            <a:pPr lvl="0">
              <a:defRPr sz="1800"/>
            </a:pPr>
            <a:r>
              <a:rPr sz="1600" dirty="0" smtClean="0"/>
              <a:t>using </a:t>
            </a:r>
            <a:r>
              <a:rPr sz="1600" dirty="0"/>
              <a:t>the formula for within-patch mean species variability from Shaopeng Wang &amp; Michel Loreau’s 2014 paper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At the beta level:</a:t>
            </a:r>
          </a:p>
          <a:p>
            <a:pPr marL="388055" lvl="0" indent="-388055">
              <a:buSzPct val="100000"/>
              <a:buAutoNum type="arabicParenR"/>
              <a:defRPr sz="1800"/>
            </a:pPr>
            <a:r>
              <a:rPr sz="1600"/>
              <a:t>should see greater stability with greater Asynchrony BETWEEN local communities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Asynchrony here is again the Kevin Gross index of synchrony</a:t>
            </a:r>
          </a:p>
          <a:p>
            <a:pPr lvl="0">
              <a:defRPr sz="1800"/>
            </a:pPr>
            <a:endParaRPr sz="1600"/>
          </a:p>
          <a:p>
            <a:pPr lvl="0">
              <a:defRPr sz="1800"/>
            </a:pPr>
            <a:r>
              <a:rPr sz="1600"/>
              <a:t>-1 = perfect asynchrony, +1 = perfect synchrony, 0 = species fluctuate independently</a:t>
            </a:r>
          </a:p>
          <a:p>
            <a:pPr lvl="0">
              <a:defRPr sz="1800"/>
            </a:pPr>
            <a:r>
              <a:rPr sz="1600"/>
              <a:t>these values have quite a large spread relative to those for between-species asynchrony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/>
              <a:t>- here, </a:t>
            </a:r>
            <a:r>
              <a:rPr sz="1600" dirty="0" smtClean="0"/>
              <a:t>diversity </a:t>
            </a:r>
            <a:r>
              <a:rPr lang="en-US" sz="1600" dirty="0" smtClean="0"/>
              <a:t>= </a:t>
            </a:r>
            <a:r>
              <a:rPr sz="1600" dirty="0" smtClean="0"/>
              <a:t>species </a:t>
            </a:r>
            <a:r>
              <a:rPr sz="1600" dirty="0"/>
              <a:t>richness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begets stability via either asynchrony in species responses to environmental fluctuations 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or statistical averaging of random fluctuations in species abundances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lang="en-US" sz="1600" dirty="0" smtClean="0"/>
              <a:t>M</a:t>
            </a:r>
            <a:r>
              <a:rPr sz="1600" dirty="0" smtClean="0"/>
              <a:t>echanisms</a:t>
            </a:r>
            <a:r>
              <a:rPr lang="en-US" sz="1600" dirty="0" smtClean="0"/>
              <a:t>:</a:t>
            </a:r>
            <a:r>
              <a:rPr lang="en-US" sz="1600" baseline="0" dirty="0" smtClean="0"/>
              <a:t> </a:t>
            </a:r>
            <a:r>
              <a:rPr sz="1600" dirty="0" smtClean="0"/>
              <a:t>portfolio </a:t>
            </a:r>
            <a:r>
              <a:rPr sz="1600" dirty="0"/>
              <a:t>effect, insurance hypothesis, negative covariance hypothesis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88055" indent="-388055">
              <a:buSzPct val="100000"/>
              <a:buAutoNum type="arabicParenR"/>
              <a:defRPr sz="1600"/>
            </a:lvl1pPr>
          </a:lstStyle>
          <a:p>
            <a:pPr lvl="0">
              <a:defRPr sz="1800"/>
            </a:pPr>
            <a:r>
              <a:rPr sz="1600" dirty="0"/>
              <a:t>Finally we should also see greater stability when there is more spatial turnover in species </a:t>
            </a:r>
            <a:r>
              <a:rPr sz="1600" dirty="0" smtClean="0"/>
              <a:t>identity</a:t>
            </a:r>
            <a:endParaRPr sz="16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Instead </a:t>
            </a:r>
            <a:r>
              <a:rPr sz="1600" dirty="0"/>
              <a:t>the data show a WEAK relationship going in the opposite direction.</a:t>
            </a:r>
          </a:p>
          <a:p>
            <a:pPr lvl="0">
              <a:defRPr sz="1800"/>
            </a:pPr>
            <a:r>
              <a:rPr sz="1600" dirty="0"/>
              <a:t>this is species turnover (spatial turnover in community composition between communities) measured using a Bray-Curtis dissimilarity index (Wisconsin double standardization)</a:t>
            </a:r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relative importance …</a:t>
            </a:r>
          </a:p>
          <a:p>
            <a:pPr lvl="0">
              <a:defRPr sz="1800"/>
            </a:pPr>
            <a:r>
              <a:rPr sz="1600" dirty="0"/>
              <a:t>some of these relationships are tighter than others.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All independent variables are significantly correlated.</a:t>
            </a: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Between-patch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asynchrony &amp; Bray dissimilarity are negatively correlated</a:t>
            </a:r>
            <a:r>
              <a:rPr lang="en-US" sz="1600" dirty="0" smtClean="0">
                <a:solidFill>
                  <a:srgbClr val="000000"/>
                </a:solidFill>
              </a:rPr>
              <a:t>. This makes sense (communities that are more different should behave differently over time and be less synchronous). But which is the ultimate driver of CV? Logically, it must be Bray </a:t>
            </a:r>
            <a:r>
              <a:rPr lang="en-US" sz="1600" smtClean="0">
                <a:solidFill>
                  <a:srgbClr val="000000"/>
                </a:solidFill>
              </a:rPr>
              <a:t>dissimilarity</a:t>
            </a:r>
            <a:r>
              <a:rPr lang="en-US" sz="1600" baseline="0" smtClean="0">
                <a:solidFill>
                  <a:srgbClr val="000000"/>
                </a:solidFill>
              </a:rPr>
              <a:t> </a:t>
            </a:r>
            <a:r>
              <a:rPr lang="is-IS" sz="1600" baseline="0" smtClean="0">
                <a:solidFill>
                  <a:srgbClr val="000000"/>
                </a:solidFill>
              </a:rPr>
              <a:t>…</a:t>
            </a:r>
            <a:endParaRPr kumimoji="0" lang="en-US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</a:t>
            </a:r>
            <a:r>
              <a:rPr lang="en-US" baseline="0" dirty="0" smtClean="0"/>
              <a:t>s are stronger with increasing scale of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40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we harness this correlation</a:t>
            </a:r>
            <a:r>
              <a:rPr lang="en-US" baseline="0" dirty="0" smtClean="0"/>
              <a:t> structure, and underlying causal relationships, into a neat analytical / conceptual framework for the paper?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826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Between-patch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Synchrony &amp;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Mean Species Variability (within-patch) are positively correlated – perhaps communities with greater temporal variability (mean across species) are dominated by the same species, and would, as such, behave similarly re synchrony?</a:t>
            </a:r>
          </a:p>
          <a:p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Between-patch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Synchrony &amp; Bray dissimilarity are negatively correlated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 - </a:t>
            </a:r>
            <a:r>
              <a:rPr lang="en-US" sz="2400" dirty="0" smtClean="0">
                <a:solidFill>
                  <a:srgbClr val="000000"/>
                </a:solidFill>
              </a:rPr>
              <a:t>makes sense, likely a causal relationship (communities that are more different should behave differently over time and be less synchronous).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It’s feasible (but not necessarily true) that [Mean species</a:t>
            </a:r>
            <a:r>
              <a:rPr lang="en-US" sz="2400" baseline="0" dirty="0" smtClean="0">
                <a:solidFill>
                  <a:srgbClr val="000000"/>
                </a:solidFill>
              </a:rPr>
              <a:t> variability] and [Bray dissimilarity] could be causally independent of each other, depending on whether species richness drives either variable (see a few slides below </a:t>
            </a:r>
            <a:r>
              <a:rPr lang="is-IS" sz="2400" baseline="0" dirty="0" smtClean="0">
                <a:solidFill>
                  <a:srgbClr val="000000"/>
                </a:solidFill>
              </a:rPr>
              <a:t>… both are related to species richness</a:t>
            </a:r>
            <a:r>
              <a:rPr lang="en-US" sz="2400" baseline="0" dirty="0" smtClean="0">
                <a:solidFill>
                  <a:srgbClr val="000000"/>
                </a:solidFill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18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r>
              <a:rPr lang="en-US" baseline="0" dirty="0" smtClean="0"/>
              <a:t> between [Synchrony between-patches] &amp; [Bray Dissimilarity] is only present for small aggregations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84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Stronger relationship</a:t>
            </a:r>
            <a:r>
              <a:rPr lang="en-US" baseline="0" dirty="0" smtClean="0"/>
              <a:t> between Species Richness and Bray Dissimilarity with declining scale of aggregation. (note contrast to spatially-nested aggregations, next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12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strength</a:t>
            </a:r>
            <a:r>
              <a:rPr lang="en-US" baseline="0" dirty="0" smtClean="0"/>
              <a:t> of relationship between Species Richness and Bray Dissimilarity is invariant across scale of aggregation for spatially-nested aggregations. (note contrast to random aggregations)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papers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444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6" name="Shape 5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Multiple pathways </a:t>
            </a:r>
          </a:p>
          <a:p>
            <a:pPr lvl="0">
              <a:defRPr sz="1800"/>
            </a:pPr>
            <a:r>
              <a:rPr sz="1600" dirty="0" smtClean="0"/>
              <a:t>looking </a:t>
            </a:r>
            <a:r>
              <a:rPr sz="1600" dirty="0"/>
              <a:t>only at a simple diversity-stability relationship at the regional level is not enough to understand what’s really going on and may not constitute best practices for informing management decisions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6" name="Shape 5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more specifically, decompose these local &amp; beta components into 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regional</a:t>
            </a:r>
            <a:r>
              <a:rPr lang="en-US" sz="1600" baseline="0" dirty="0" smtClean="0"/>
              <a:t> =</a:t>
            </a:r>
            <a:r>
              <a:rPr sz="1600" dirty="0" smtClean="0"/>
              <a:t> collection </a:t>
            </a:r>
            <a:r>
              <a:rPr sz="1600" dirty="0"/>
              <a:t>of local </a:t>
            </a:r>
            <a:r>
              <a:rPr sz="1600" dirty="0" smtClean="0"/>
              <a:t>communities</a:t>
            </a:r>
            <a:endParaRPr lang="en-US" sz="1600" dirty="0" smtClean="0"/>
          </a:p>
          <a:p>
            <a:pPr marL="169333" lvl="0" indent="-169333">
              <a:buSzPct val="75000"/>
              <a:buChar char="-"/>
              <a:defRPr sz="1800"/>
            </a:pPr>
            <a:r>
              <a:rPr lang="en-US" sz="1600" b="1" dirty="0" smtClean="0"/>
              <a:t>We’ve thought a lot less about what happens at the regional scale</a:t>
            </a:r>
            <a:endParaRPr sz="1600" b="1" dirty="0"/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here, any relationship between diversity and stability can arise via multiple different pathways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modified </a:t>
            </a:r>
            <a:r>
              <a:rPr lang="en-US" sz="1600" dirty="0" smtClean="0"/>
              <a:t>this framework </a:t>
            </a:r>
            <a:r>
              <a:rPr sz="1600" dirty="0" smtClean="0"/>
              <a:t>a </a:t>
            </a:r>
            <a:r>
              <a:rPr sz="1600" dirty="0"/>
              <a:t>little bit from a paper by Shaopeng Wang and Michel Loreau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they advocate that the path from diversity to stability at the regional scale can arise from processes at the scale of local communities and / or processes happening at the between-community scale (the beta scale)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lvl="0" indent="-158750">
              <a:buSzPct val="75000"/>
              <a:buChar char="-"/>
              <a:defRPr sz="1800"/>
            </a:pPr>
            <a:r>
              <a:rPr sz="1500" dirty="0"/>
              <a:t>more specifically, we can decompose these local &amp; beta mechanisms into …</a:t>
            </a:r>
          </a:p>
          <a:p>
            <a:pPr lvl="0">
              <a:defRPr sz="1800"/>
            </a:pPr>
            <a:endParaRPr sz="15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 dirty="0"/>
              <a:t>relatively new idea , very little work on this … a little bit of </a:t>
            </a:r>
            <a:r>
              <a:rPr sz="1600" dirty="0" smtClean="0"/>
              <a:t>theory</a:t>
            </a:r>
            <a:r>
              <a:rPr lang="en-US" sz="1600" dirty="0" smtClean="0"/>
              <a:t>, </a:t>
            </a:r>
            <a:r>
              <a:rPr sz="1600" dirty="0" smtClean="0"/>
              <a:t>really </a:t>
            </a:r>
            <a:r>
              <a:rPr sz="1600" dirty="0"/>
              <a:t>only 1 empirical paper that we know of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which of these mechanisms is dominant can be very important to inform which management practices will be best to maximize stability. 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if you’re a natural resource manager seeking to maximize ecosystem stability, should you prioritize local species richness? spatial turnover in community composition? </a:t>
            </a:r>
            <a:r>
              <a:rPr sz="1600" dirty="0" smtClean="0"/>
              <a:t>both?</a:t>
            </a:r>
            <a:endParaRPr sz="16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jpeg"/><Relationship Id="rId3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3601" y="2640457"/>
            <a:ext cx="12277599" cy="212204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300" dirty="0"/>
              <a:t>From local to regional: </a:t>
            </a:r>
            <a:br>
              <a:rPr sz="4300" dirty="0"/>
            </a:br>
            <a:r>
              <a:rPr sz="4300" dirty="0"/>
              <a:t>spatial scaling of long-term diversity and stability </a:t>
            </a:r>
            <a:br>
              <a:rPr sz="4300" dirty="0"/>
            </a:br>
            <a:r>
              <a:rPr sz="4300" dirty="0"/>
              <a:t>in the Gulf of Alaska groundfish community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31900" y="4991100"/>
            <a:ext cx="10464800" cy="3494335"/>
          </a:xfrm>
          <a:prstGeom prst="rect">
            <a:avLst/>
          </a:prstGeom>
        </p:spPr>
        <p:txBody>
          <a:bodyPr/>
          <a:lstStyle/>
          <a:p>
            <a:pPr lvl="0" defTabSz="473201">
              <a:defRPr sz="1800"/>
            </a:pPr>
            <a:r>
              <a:rPr sz="2800" dirty="0">
                <a:ea typeface="Helvetica"/>
                <a:cs typeface="Helvetica"/>
                <a:sym typeface="Helvetica"/>
              </a:rPr>
              <a:t>Colette L. Ward</a:t>
            </a:r>
            <a:r>
              <a:rPr sz="3078" dirty="0"/>
              <a:t/>
            </a:r>
            <a:br>
              <a:rPr sz="3078" dirty="0"/>
            </a:br>
            <a:r>
              <a:rPr sz="2754" dirty="0"/>
              <a:t>Rachael E. Blake</a:t>
            </a:r>
            <a:endParaRPr sz="3078" dirty="0"/>
          </a:p>
          <a:p>
            <a:pPr lvl="0" defTabSz="473201">
              <a:defRPr sz="1800"/>
            </a:pPr>
            <a:r>
              <a:rPr sz="1944" dirty="0"/>
              <a:t>National Center for Ecological Analysis &amp; Synthesis, University of California Santa Barbara</a:t>
            </a:r>
          </a:p>
          <a:p>
            <a:pPr lvl="0" defTabSz="473201">
              <a:defRPr sz="1800"/>
            </a:pPr>
            <a:r>
              <a:rPr sz="1296" dirty="0"/>
              <a:t> </a:t>
            </a:r>
          </a:p>
          <a:p>
            <a:pPr lvl="0" defTabSz="473201">
              <a:defRPr sz="1800"/>
            </a:pPr>
            <a:r>
              <a:rPr sz="2754" dirty="0"/>
              <a:t>Mary Hunsicker, A. Ole Shelton, Anne Hollowed</a:t>
            </a:r>
          </a:p>
          <a:p>
            <a:pPr lvl="0" defTabSz="473201">
              <a:defRPr sz="1800"/>
            </a:pPr>
            <a:r>
              <a:rPr sz="1944" dirty="0"/>
              <a:t>Northwest Fisheries Science Center, National Oceanic &amp; Atmospheric Association</a:t>
            </a:r>
          </a:p>
          <a:p>
            <a:pPr lvl="0" defTabSz="473201">
              <a:defRPr sz="1800"/>
            </a:pPr>
            <a:r>
              <a:rPr sz="1296" dirty="0"/>
              <a:t> </a:t>
            </a:r>
          </a:p>
          <a:p>
            <a:pPr lvl="0" defTabSz="473201">
              <a:defRPr sz="1800"/>
            </a:pPr>
            <a:r>
              <a:rPr sz="2754" dirty="0"/>
              <a:t>Eric Harvey, Owen L. Petchey</a:t>
            </a:r>
          </a:p>
          <a:p>
            <a:pPr lvl="0" defTabSz="473201">
              <a:defRPr sz="1800"/>
            </a:pPr>
            <a:r>
              <a:rPr sz="1944" dirty="0"/>
              <a:t>Department of Evolutionary Biology &amp; Environmental Studies, University of Zürich</a:t>
            </a:r>
          </a:p>
        </p:txBody>
      </p:sp>
      <p:pic>
        <p:nvPicPr>
          <p:cNvPr id="34" name="NCEASnewLogo_0.png"/>
          <p:cNvPicPr/>
          <p:nvPr/>
        </p:nvPicPr>
        <p:blipFill>
          <a:blip r:embed="rId3">
            <a:extLst/>
          </a:blip>
          <a:srcRect l="3902" r="11873"/>
          <a:stretch>
            <a:fillRect/>
          </a:stretch>
        </p:blipFill>
        <p:spPr>
          <a:xfrm>
            <a:off x="3479291" y="8288842"/>
            <a:ext cx="5966749" cy="14257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Group 38"/>
          <p:cNvGrpSpPr/>
          <p:nvPr/>
        </p:nvGrpSpPr>
        <p:grpSpPr>
          <a:xfrm>
            <a:off x="910056" y="223139"/>
            <a:ext cx="10990970" cy="2155612"/>
            <a:chOff x="-177800" y="0"/>
            <a:chExt cx="10990968" cy="2155611"/>
          </a:xfrm>
        </p:grpSpPr>
        <p:pic>
          <p:nvPicPr>
            <p:cNvPr id="35" name="Theragra_chalcogramma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77800" y="43106"/>
              <a:ext cx="2728539" cy="1650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winter-flounder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514032" y="0"/>
              <a:ext cx="3778334" cy="1973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alaska-skate-dfo.jp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8469706" y="-187852"/>
              <a:ext cx="2079411" cy="26075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10"/>
          <p:cNvGrpSpPr/>
          <p:nvPr/>
        </p:nvGrpSpPr>
        <p:grpSpPr>
          <a:xfrm>
            <a:off x="2045493" y="1727912"/>
            <a:ext cx="10919399" cy="8521903"/>
            <a:chOff x="0" y="0"/>
            <a:chExt cx="10919397" cy="8521901"/>
          </a:xfrm>
        </p:grpSpPr>
        <p:pic>
          <p:nvPicPr>
            <p:cNvPr id="108" name="gfishMap_noSites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19398" cy="8521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115100" y="6755432"/>
              <a:ext cx="1210926" cy="481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3" name="Group 113"/>
          <p:cNvGrpSpPr/>
          <p:nvPr/>
        </p:nvGrpSpPr>
        <p:grpSpPr>
          <a:xfrm>
            <a:off x="139737" y="95611"/>
            <a:ext cx="4115963" cy="3915199"/>
            <a:chOff x="0" y="0"/>
            <a:chExt cx="4115961" cy="3915198"/>
          </a:xfrm>
        </p:grpSpPr>
        <p:pic>
          <p:nvPicPr>
            <p:cNvPr id="111" name="bigMap.png"/>
            <p:cNvPicPr/>
            <p:nvPr/>
          </p:nvPicPr>
          <p:blipFill>
            <a:blip r:embed="rId5">
              <a:extLst/>
            </a:blip>
            <a:srcRect l="16051" t="1228" r="10139" b="8393"/>
            <a:stretch>
              <a:fillRect/>
            </a:stretch>
          </p:blipFill>
          <p:spPr>
            <a:xfrm>
              <a:off x="0" y="0"/>
              <a:ext cx="4115962" cy="391519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12" name="Shape 112"/>
            <p:cNvSpPr/>
            <p:nvPr/>
          </p:nvSpPr>
          <p:spPr>
            <a:xfrm>
              <a:off x="1358135" y="1460670"/>
              <a:ext cx="1251550" cy="1085868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835936" y="2479547"/>
            <a:ext cx="11332928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NOAA Bottom trawl survey (demersal species):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Tri- and biennial data, 1984-2015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7601 tows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Stratified random sampling design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 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18" name="Shape 118"/>
          <p:cNvSpPr/>
          <p:nvPr/>
        </p:nvSpPr>
        <p:spPr>
          <a:xfrm>
            <a:off x="812799" y="341782"/>
            <a:ext cx="101498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000"/>
              <a:t>The Data: </a:t>
            </a:r>
            <a:br>
              <a:rPr sz="6000"/>
            </a:br>
            <a:r>
              <a:rPr sz="6000"/>
              <a:t>Relative Abundances (CPUE)</a:t>
            </a:r>
          </a:p>
        </p:txBody>
      </p:sp>
      <p:grpSp>
        <p:nvGrpSpPr>
          <p:cNvPr id="124" name="Group 124"/>
          <p:cNvGrpSpPr/>
          <p:nvPr/>
        </p:nvGrpSpPr>
        <p:grpSpPr>
          <a:xfrm>
            <a:off x="883426" y="7573026"/>
            <a:ext cx="11369669" cy="2006107"/>
            <a:chOff x="0" y="0"/>
            <a:chExt cx="11369668" cy="2006105"/>
          </a:xfrm>
        </p:grpSpPr>
        <p:pic>
          <p:nvPicPr>
            <p:cNvPr id="119" name="Flounder4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8435" y="124290"/>
              <a:ext cx="3541234" cy="188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arrowtoothflound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0086"/>
              <a:ext cx="3579558" cy="160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23" name="Group 123"/>
            <p:cNvGrpSpPr/>
            <p:nvPr/>
          </p:nvGrpSpPr>
          <p:grpSpPr>
            <a:xfrm>
              <a:off x="3933379" y="0"/>
              <a:ext cx="3541234" cy="1952597"/>
              <a:chOff x="0" y="0"/>
              <a:chExt cx="3541233" cy="1952596"/>
            </a:xfrm>
          </p:grpSpPr>
          <p:pic>
            <p:nvPicPr>
              <p:cNvPr id="121" name="Rockfish, yellowey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541234" cy="1952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2" name="Shape 122"/>
              <p:cNvSpPr/>
              <p:nvPr/>
            </p:nvSpPr>
            <p:spPr>
              <a:xfrm>
                <a:off x="197327" y="1605333"/>
                <a:ext cx="973842" cy="188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835936" y="2479547"/>
            <a:ext cx="11332928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NOAA Bottom trawl survey (demersal species):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Tri- and biennial data, 1984-2015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7601 tows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Stratified random sampling design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Geostatistical correction using INLA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ntegrated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ested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aplace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pproximation)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29" name="Shape 129"/>
          <p:cNvSpPr/>
          <p:nvPr/>
        </p:nvSpPr>
        <p:spPr>
          <a:xfrm>
            <a:off x="812799" y="341782"/>
            <a:ext cx="101498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000"/>
              <a:t>The Data: </a:t>
            </a:r>
            <a:br>
              <a:rPr sz="6000"/>
            </a:br>
            <a:r>
              <a:rPr sz="6000"/>
              <a:t>Relative Abundances (CPUE)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883426" y="7573026"/>
            <a:ext cx="11369669" cy="2006107"/>
            <a:chOff x="0" y="0"/>
            <a:chExt cx="11369668" cy="2006105"/>
          </a:xfrm>
        </p:grpSpPr>
        <p:pic>
          <p:nvPicPr>
            <p:cNvPr id="130" name="Flounder4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8435" y="124290"/>
              <a:ext cx="3541234" cy="188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arrowtoothflound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0086"/>
              <a:ext cx="3579558" cy="160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4" name="Group 134"/>
            <p:cNvGrpSpPr/>
            <p:nvPr/>
          </p:nvGrpSpPr>
          <p:grpSpPr>
            <a:xfrm>
              <a:off x="3933379" y="0"/>
              <a:ext cx="3541234" cy="1952597"/>
              <a:chOff x="0" y="0"/>
              <a:chExt cx="3541233" cy="1952596"/>
            </a:xfrm>
          </p:grpSpPr>
          <p:pic>
            <p:nvPicPr>
              <p:cNvPr id="132" name="Rockfish, yellowey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541234" cy="1952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3" name="Shape 133"/>
              <p:cNvSpPr/>
              <p:nvPr/>
            </p:nvSpPr>
            <p:spPr>
              <a:xfrm>
                <a:off x="197327" y="1605333"/>
                <a:ext cx="973842" cy="188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835936" y="2479547"/>
            <a:ext cx="11332928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NOAA Bottom trawl survey (demersal species):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Tri- and biennial data, 1984-2015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7601 tows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Stratified random sampling design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Geostatistical correction using INLA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ntegrated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ested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aplace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pproximation)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Using the 53 most numerically dominant species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(species observed in ≥ 3% of tows)</a:t>
            </a:r>
          </a:p>
        </p:txBody>
      </p:sp>
      <p:sp>
        <p:nvSpPr>
          <p:cNvPr id="140" name="Shape 140"/>
          <p:cNvSpPr/>
          <p:nvPr/>
        </p:nvSpPr>
        <p:spPr>
          <a:xfrm>
            <a:off x="812799" y="341782"/>
            <a:ext cx="101498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000"/>
              <a:t>The Data: </a:t>
            </a:r>
            <a:br>
              <a:rPr sz="6000"/>
            </a:br>
            <a:r>
              <a:rPr sz="6000"/>
              <a:t>Relative Abundances (CPUE)</a:t>
            </a:r>
          </a:p>
        </p:txBody>
      </p:sp>
      <p:grpSp>
        <p:nvGrpSpPr>
          <p:cNvPr id="146" name="Group 146"/>
          <p:cNvGrpSpPr/>
          <p:nvPr/>
        </p:nvGrpSpPr>
        <p:grpSpPr>
          <a:xfrm>
            <a:off x="883426" y="7573026"/>
            <a:ext cx="11369669" cy="2006107"/>
            <a:chOff x="0" y="0"/>
            <a:chExt cx="11369668" cy="2006105"/>
          </a:xfrm>
        </p:grpSpPr>
        <p:pic>
          <p:nvPicPr>
            <p:cNvPr id="141" name="Flounder4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8435" y="124290"/>
              <a:ext cx="3541234" cy="188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arrowtoothflound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0086"/>
              <a:ext cx="3579558" cy="160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5" name="Group 145"/>
            <p:cNvGrpSpPr/>
            <p:nvPr/>
          </p:nvGrpSpPr>
          <p:grpSpPr>
            <a:xfrm>
              <a:off x="3933379" y="0"/>
              <a:ext cx="3541234" cy="1952597"/>
              <a:chOff x="0" y="0"/>
              <a:chExt cx="3541233" cy="1952596"/>
            </a:xfrm>
          </p:grpSpPr>
          <p:pic>
            <p:nvPicPr>
              <p:cNvPr id="143" name="Rockfish, yellowey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541234" cy="1952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4" name="Shape 144"/>
              <p:cNvSpPr/>
              <p:nvPr/>
            </p:nvSpPr>
            <p:spPr>
              <a:xfrm>
                <a:off x="197327" y="1605333"/>
                <a:ext cx="973842" cy="188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2"/>
          <p:cNvGrpSpPr/>
          <p:nvPr/>
        </p:nvGrpSpPr>
        <p:grpSpPr>
          <a:xfrm>
            <a:off x="2045493" y="1727912"/>
            <a:ext cx="10919399" cy="8521903"/>
            <a:chOff x="0" y="0"/>
            <a:chExt cx="10919397" cy="8521902"/>
          </a:xfrm>
        </p:grpSpPr>
        <p:pic>
          <p:nvPicPr>
            <p:cNvPr id="150" name="gfishMap_withSites.png"/>
            <p:cNvPicPr/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10919398" cy="8521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115100" y="6755433"/>
              <a:ext cx="1210926" cy="481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5" name="Group 155"/>
          <p:cNvGrpSpPr/>
          <p:nvPr/>
        </p:nvGrpSpPr>
        <p:grpSpPr>
          <a:xfrm>
            <a:off x="139737" y="95611"/>
            <a:ext cx="4115963" cy="3915199"/>
            <a:chOff x="0" y="0"/>
            <a:chExt cx="4115961" cy="3915198"/>
          </a:xfrm>
        </p:grpSpPr>
        <p:pic>
          <p:nvPicPr>
            <p:cNvPr id="153" name="bigMap.png"/>
            <p:cNvPicPr/>
            <p:nvPr/>
          </p:nvPicPr>
          <p:blipFill>
            <a:blip r:embed="rId5">
              <a:extLst/>
            </a:blip>
            <a:srcRect l="16051" t="1228" r="10139" b="8393"/>
            <a:stretch>
              <a:fillRect/>
            </a:stretch>
          </p:blipFill>
          <p:spPr>
            <a:xfrm>
              <a:off x="0" y="0"/>
              <a:ext cx="4115962" cy="391519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54" name="Shape 154"/>
            <p:cNvSpPr/>
            <p:nvPr/>
          </p:nvSpPr>
          <p:spPr>
            <a:xfrm>
              <a:off x="1358135" y="1460670"/>
              <a:ext cx="1251550" cy="1085868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Group 162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160" name="Div_Metrics_Gfish.png"/>
            <p:cNvPicPr/>
            <p:nvPr/>
          </p:nvPicPr>
          <p:blipFill>
            <a:blip r:embed="rId4"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Shape 161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100"/>
                <a:t>Alpha Diversity (Exp H’)</a:t>
              </a:r>
            </a:p>
          </p:txBody>
        </p:sp>
      </p:grpSp>
      <p:sp>
        <p:nvSpPr>
          <p:cNvPr id="163" name="Shape 163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" name="Group 170"/>
          <p:cNvGrpSpPr/>
          <p:nvPr/>
        </p:nvGrpSpPr>
        <p:grpSpPr>
          <a:xfrm>
            <a:off x="6613855" y="958562"/>
            <a:ext cx="6296340" cy="4164471"/>
            <a:chOff x="0" y="0"/>
            <a:chExt cx="6296339" cy="4164469"/>
          </a:xfrm>
        </p:grpSpPr>
        <p:pic>
          <p:nvPicPr>
            <p:cNvPr id="168" name="Div_Metrics_Gfish.png"/>
            <p:cNvPicPr/>
            <p:nvPr/>
          </p:nvPicPr>
          <p:blipFill>
            <a:blip r:embed="rId4">
              <a:extLst/>
            </a:blip>
            <a:srcRect t="50089" r="50558"/>
            <a:stretch>
              <a:fillRect/>
            </a:stretch>
          </p:blipFill>
          <p:spPr>
            <a:xfrm>
              <a:off x="0" y="0"/>
              <a:ext cx="6296340" cy="416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Shape 169"/>
            <p:cNvSpPr/>
            <p:nvPr/>
          </p:nvSpPr>
          <p:spPr>
            <a:xfrm rot="16200000">
              <a:off x="-1598501" y="1872654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Beta Diversity (</a:t>
              </a:r>
              <a:r>
                <a:rPr sz="2100">
                  <a:latin typeface="Times New Roman"/>
                  <a:ea typeface="Times New Roman"/>
                  <a:cs typeface="Times New Roman"/>
                  <a:sym typeface="Times New Roman"/>
                </a:rPr>
                <a:t>γ / α</a:t>
              </a: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)</a:t>
              </a:r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171" name="Div_Metrics_Gfish.png"/>
            <p:cNvPicPr/>
            <p:nvPr/>
          </p:nvPicPr>
          <p:blipFill>
            <a:blip r:embed="rId4">
              <a:alphaModFix amt="30000"/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" name="Shape 172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Alpha Diversity (Exp H’)</a:t>
              </a:r>
            </a:p>
          </p:txBody>
        </p:sp>
      </p:grpSp>
      <p:sp>
        <p:nvSpPr>
          <p:cNvPr id="174" name="Shape 174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Group 181"/>
          <p:cNvGrpSpPr/>
          <p:nvPr/>
        </p:nvGrpSpPr>
        <p:grpSpPr>
          <a:xfrm>
            <a:off x="19608" y="5243953"/>
            <a:ext cx="6355700" cy="4230069"/>
            <a:chOff x="0" y="0"/>
            <a:chExt cx="6355699" cy="4230067"/>
          </a:xfrm>
        </p:grpSpPr>
        <p:pic>
          <p:nvPicPr>
            <p:cNvPr id="179" name="Div_Metrics_Gfish.png"/>
            <p:cNvPicPr/>
            <p:nvPr/>
          </p:nvPicPr>
          <p:blipFill>
            <a:blip r:embed="rId4">
              <a:extLst/>
            </a:blip>
            <a:srcRect l="50092" t="49866"/>
            <a:stretch>
              <a:fillRect/>
            </a:stretch>
          </p:blipFill>
          <p:spPr>
            <a:xfrm>
              <a:off x="0" y="47004"/>
              <a:ext cx="6355700" cy="418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Shape 180"/>
            <p:cNvSpPr/>
            <p:nvPr/>
          </p:nvSpPr>
          <p:spPr>
            <a:xfrm rot="16200000">
              <a:off x="-1654231" y="1699891"/>
              <a:ext cx="3818884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100"/>
                <a:t>Functional Diversity (Rao’s Q)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6613855" y="958562"/>
            <a:ext cx="6296340" cy="4164471"/>
            <a:chOff x="0" y="0"/>
            <a:chExt cx="6296339" cy="4164469"/>
          </a:xfrm>
        </p:grpSpPr>
        <p:pic>
          <p:nvPicPr>
            <p:cNvPr id="182" name="Div_Metrics_Gfish.png"/>
            <p:cNvPicPr/>
            <p:nvPr/>
          </p:nvPicPr>
          <p:blipFill>
            <a:blip r:embed="rId4">
              <a:alphaModFix amt="30000"/>
              <a:extLst/>
            </a:blip>
            <a:srcRect t="50089" r="50558"/>
            <a:stretch>
              <a:fillRect/>
            </a:stretch>
          </p:blipFill>
          <p:spPr>
            <a:xfrm>
              <a:off x="0" y="0"/>
              <a:ext cx="6296340" cy="416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Shape 183"/>
            <p:cNvSpPr/>
            <p:nvPr/>
          </p:nvSpPr>
          <p:spPr>
            <a:xfrm rot="16200000">
              <a:off x="-1598501" y="1872654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Beta Diversity (</a:t>
              </a:r>
              <a:r>
                <a:rPr sz="2100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γ / α</a:t>
              </a: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)</a:t>
              </a:r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185" name="Div_Metrics_Gfish.png"/>
            <p:cNvPicPr/>
            <p:nvPr/>
          </p:nvPicPr>
          <p:blipFill>
            <a:blip r:embed="rId4">
              <a:alphaModFix amt="30000"/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Shape 186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Alpha Diversity (Exp H’)</a:t>
              </a:r>
            </a:p>
          </p:txBody>
        </p:sp>
      </p:grpSp>
      <p:sp>
        <p:nvSpPr>
          <p:cNvPr id="188" name="Shape 188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4"/>
          <p:cNvGrpSpPr/>
          <p:nvPr/>
        </p:nvGrpSpPr>
        <p:grpSpPr>
          <a:xfrm>
            <a:off x="6392200" y="5283417"/>
            <a:ext cx="6574750" cy="4172853"/>
            <a:chOff x="0" y="0"/>
            <a:chExt cx="6574748" cy="4172851"/>
          </a:xfrm>
        </p:grpSpPr>
        <p:pic>
          <p:nvPicPr>
            <p:cNvPr id="192" name="Div_Metrics_Gfish.png"/>
            <p:cNvPicPr/>
            <p:nvPr/>
          </p:nvPicPr>
          <p:blipFill>
            <a:blip r:embed="rId3">
              <a:extLst/>
            </a:blip>
            <a:srcRect l="50266" b="49989"/>
            <a:stretch>
              <a:fillRect/>
            </a:stretch>
          </p:blipFill>
          <p:spPr>
            <a:xfrm>
              <a:off x="241300" y="0"/>
              <a:ext cx="6333449" cy="4172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Shape 193"/>
            <p:cNvSpPr/>
            <p:nvPr/>
          </p:nvSpPr>
          <p:spPr>
            <a:xfrm rot="16200000">
              <a:off x="-1424069" y="1546891"/>
              <a:ext cx="3584738" cy="736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Species Richness </a:t>
              </a:r>
              <a:br>
                <a:rPr sz="2100"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(</a:t>
              </a:r>
              <a:r>
                <a:rPr sz="2100">
                  <a:latin typeface="Times New Roman"/>
                  <a:ea typeface="Times New Roman"/>
                  <a:cs typeface="Times New Roman"/>
                  <a:sym typeface="Times New Roman"/>
                </a:rPr>
                <a:t>∑</a:t>
              </a: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 probability of occurrence)</a:t>
              </a:r>
            </a:p>
          </p:txBody>
        </p:sp>
      </p:grpSp>
      <p:pic>
        <p:nvPicPr>
          <p:cNvPr id="195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Group 198"/>
          <p:cNvGrpSpPr/>
          <p:nvPr/>
        </p:nvGrpSpPr>
        <p:grpSpPr>
          <a:xfrm>
            <a:off x="19608" y="5243953"/>
            <a:ext cx="6355700" cy="4230069"/>
            <a:chOff x="0" y="0"/>
            <a:chExt cx="6355699" cy="4230067"/>
          </a:xfrm>
        </p:grpSpPr>
        <p:pic>
          <p:nvPicPr>
            <p:cNvPr id="196" name="Div_Metrics_Gfish.png"/>
            <p:cNvPicPr/>
            <p:nvPr/>
          </p:nvPicPr>
          <p:blipFill>
            <a:blip r:embed="rId3">
              <a:alphaModFix amt="30000"/>
              <a:extLst/>
            </a:blip>
            <a:srcRect l="50092" t="49866"/>
            <a:stretch>
              <a:fillRect/>
            </a:stretch>
          </p:blipFill>
          <p:spPr>
            <a:xfrm>
              <a:off x="0" y="47004"/>
              <a:ext cx="6355700" cy="418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Shape 197"/>
            <p:cNvSpPr/>
            <p:nvPr/>
          </p:nvSpPr>
          <p:spPr>
            <a:xfrm rot="16200000">
              <a:off x="-1654231" y="1699891"/>
              <a:ext cx="3818884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Functional Diversity (Rao’s Q)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6613855" y="958562"/>
            <a:ext cx="6296340" cy="4164471"/>
            <a:chOff x="0" y="0"/>
            <a:chExt cx="6296339" cy="4164469"/>
          </a:xfrm>
        </p:grpSpPr>
        <p:pic>
          <p:nvPicPr>
            <p:cNvPr id="199" name="Div_Metrics_Gfish.png"/>
            <p:cNvPicPr/>
            <p:nvPr/>
          </p:nvPicPr>
          <p:blipFill>
            <a:blip r:embed="rId3">
              <a:alphaModFix amt="30000"/>
              <a:extLst/>
            </a:blip>
            <a:srcRect t="50089" r="50558"/>
            <a:stretch>
              <a:fillRect/>
            </a:stretch>
          </p:blipFill>
          <p:spPr>
            <a:xfrm>
              <a:off x="0" y="0"/>
              <a:ext cx="6296340" cy="416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Shape 200"/>
            <p:cNvSpPr/>
            <p:nvPr/>
          </p:nvSpPr>
          <p:spPr>
            <a:xfrm rot="16200000">
              <a:off x="-1598501" y="1872654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Beta Diversity (</a:t>
              </a:r>
              <a:r>
                <a:rPr sz="2100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γ / α</a:t>
              </a: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)</a:t>
              </a:r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202" name="Div_Metrics_Gfish.png"/>
            <p:cNvPicPr/>
            <p:nvPr/>
          </p:nvPicPr>
          <p:blipFill>
            <a:blip r:embed="rId3">
              <a:alphaModFix amt="30000"/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Shape 203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Alpha Diversity (Exp H’)</a:t>
              </a:r>
            </a:p>
          </p:txBody>
        </p:sp>
      </p:grpSp>
      <p:sp>
        <p:nvSpPr>
          <p:cNvPr id="205" name="Shape 205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nMDS-shallow-WiscSqrt-14Oct2016.png"/>
          <p:cNvPicPr/>
          <p:nvPr/>
        </p:nvPicPr>
        <p:blipFill>
          <a:blip r:embed="rId3">
            <a:extLst/>
          </a:blip>
          <a:srcRect t="12385" r="4696" b="2333"/>
          <a:stretch>
            <a:fillRect/>
          </a:stretch>
        </p:blipFill>
        <p:spPr>
          <a:xfrm>
            <a:off x="1221182" y="1242175"/>
            <a:ext cx="9398773" cy="841038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18950" y="615654"/>
            <a:ext cx="110879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/>
              <a:t>Strong spatial turnover in community composition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5"/>
          <p:cNvGrpSpPr/>
          <p:nvPr/>
        </p:nvGrpSpPr>
        <p:grpSpPr>
          <a:xfrm>
            <a:off x="5228272" y="1232785"/>
            <a:ext cx="2548256" cy="5283201"/>
            <a:chOff x="0" y="0"/>
            <a:chExt cx="2548254" cy="5283200"/>
          </a:xfrm>
        </p:grpSpPr>
        <p:sp>
          <p:nvSpPr>
            <p:cNvPr id="42" name="Shape 42"/>
            <p:cNvSpPr/>
            <p:nvPr/>
          </p:nvSpPr>
          <p:spPr>
            <a:xfrm>
              <a:off x="-1" y="4419599"/>
              <a:ext cx="254825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 lvl="0">
                <a:defRPr sz="1800"/>
              </a:pPr>
              <a:r>
                <a:rPr sz="5000"/>
                <a:t>Diversity</a:t>
              </a:r>
            </a:p>
          </p:txBody>
        </p:sp>
        <p:sp>
          <p:nvSpPr>
            <p:cNvPr id="43" name="Shape 43"/>
            <p:cNvSpPr/>
            <p:nvPr/>
          </p:nvSpPr>
          <p:spPr>
            <a:xfrm>
              <a:off x="105727" y="-1"/>
              <a:ext cx="233680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 lvl="0">
                <a:defRPr sz="1800"/>
              </a:pPr>
              <a:r>
                <a:rPr sz="5000"/>
                <a:t>Stability</a:t>
              </a:r>
            </a:p>
          </p:txBody>
        </p:sp>
        <p:sp>
          <p:nvSpPr>
            <p:cNvPr id="44" name="Shape 44"/>
            <p:cNvSpPr/>
            <p:nvPr/>
          </p:nvSpPr>
          <p:spPr>
            <a:xfrm flipV="1">
              <a:off x="1272959" y="1093396"/>
              <a:ext cx="1" cy="309640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215" name="Shape 215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sp>
        <p:nvSpPr>
          <p:cNvPr id="216" name="Shape 216"/>
          <p:cNvSpPr/>
          <p:nvPr/>
        </p:nvSpPr>
        <p:spPr>
          <a:xfrm>
            <a:off x="8157679" y="2819399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sp>
        <p:nvSpPr>
          <p:cNvPr id="218" name="Shape 218"/>
          <p:cNvSpPr/>
          <p:nvPr/>
        </p:nvSpPr>
        <p:spPr>
          <a:xfrm>
            <a:off x="3206757" y="2832099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220" name="Shape 220"/>
          <p:cNvSpPr/>
          <p:nvPr/>
        </p:nvSpPr>
        <p:spPr>
          <a:xfrm>
            <a:off x="1781486" y="2772841"/>
            <a:ext cx="4493737" cy="368266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221" name="Shape 221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2" name="Shape 222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734486" y="2772842"/>
            <a:ext cx="4493737" cy="36826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224" name="Shape 224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5" name="Shape 225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15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16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32866" y="449275"/>
            <a:ext cx="11222889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5200"/>
              <a:t>The regional metacommunity </a:t>
            </a:r>
            <a:br>
              <a:rPr sz="5200"/>
            </a:br>
            <a:r>
              <a:rPr sz="5200"/>
              <a:t>is more stable than local communities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3041706" y="2451364"/>
            <a:ext cx="8183182" cy="6921449"/>
            <a:chOff x="0" y="0"/>
            <a:chExt cx="8183181" cy="6921448"/>
          </a:xfrm>
        </p:grpSpPr>
        <p:grpSp>
          <p:nvGrpSpPr>
            <p:cNvPr id="233" name="Group 233"/>
            <p:cNvGrpSpPr/>
            <p:nvPr/>
          </p:nvGrpSpPr>
          <p:grpSpPr>
            <a:xfrm>
              <a:off x="113370" y="0"/>
              <a:ext cx="8069811" cy="6921448"/>
              <a:chOff x="0" y="0"/>
              <a:chExt cx="8069810" cy="6921447"/>
            </a:xfrm>
          </p:grpSpPr>
          <p:pic>
            <p:nvPicPr>
              <p:cNvPr id="231" name="CV_plot.png"/>
              <p:cNvPicPr/>
              <p:nvPr/>
            </p:nvPicPr>
            <p:blipFill>
              <a:blip r:embed="rId3">
                <a:extLst/>
              </a:blip>
              <a:srcRect t="5632" r="49808"/>
              <a:stretch>
                <a:fillRect/>
              </a:stretch>
            </p:blipFill>
            <p:spPr>
              <a:xfrm>
                <a:off x="0" y="167659"/>
                <a:ext cx="8069811" cy="6753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2" name="Shape 232"/>
              <p:cNvSpPr/>
              <p:nvPr/>
            </p:nvSpPr>
            <p:spPr>
              <a:xfrm>
                <a:off x="7192398" y="0"/>
                <a:ext cx="797145" cy="6728530"/>
              </a:xfrm>
              <a:prstGeom prst="rect">
                <a:avLst/>
              </a:prstGeom>
              <a:blipFill rotWithShape="1">
                <a:blip r:embed="rId4">
                  <a:alphaModFix amt="30000"/>
                </a:blip>
                <a:srcRect/>
                <a:tile tx="0" ty="0" sx="100000" sy="100000" flip="none" algn="tl"/>
              </a:blip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34" name="Shape 234"/>
            <p:cNvSpPr/>
            <p:nvPr/>
          </p:nvSpPr>
          <p:spPr>
            <a:xfrm rot="16200000">
              <a:off x="-2188103" y="2762615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400"/>
                <a:t>CV (Total Community CUE)</a:t>
              </a:r>
            </a:p>
          </p:txBody>
        </p:sp>
      </p:grpSp>
      <p:sp>
        <p:nvSpPr>
          <p:cNvPr id="236" name="Shape 236"/>
          <p:cNvSpPr/>
          <p:nvPr/>
        </p:nvSpPr>
        <p:spPr>
          <a:xfrm>
            <a:off x="4073160" y="8958155"/>
            <a:ext cx="4833080" cy="4568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Local Community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412371" y="3125133"/>
            <a:ext cx="2386001" cy="5016501"/>
            <a:chOff x="0" y="-406400"/>
            <a:chExt cx="2385999" cy="5016499"/>
          </a:xfrm>
        </p:grpSpPr>
        <p:sp>
          <p:nvSpPr>
            <p:cNvPr id="237" name="Shape 237"/>
            <p:cNvSpPr/>
            <p:nvPr/>
          </p:nvSpPr>
          <p:spPr>
            <a:xfrm>
              <a:off x="104063" y="-406400"/>
              <a:ext cx="2177874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0433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0433FF"/>
                  </a:solidFill>
                </a:rPr>
                <a:t>less stable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3987799"/>
              <a:ext cx="238600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0433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0433FF"/>
                  </a:solidFill>
                </a:rPr>
                <a:t>more stable</a:t>
              </a:r>
            </a:p>
          </p:txBody>
        </p:sp>
        <p:sp>
          <p:nvSpPr>
            <p:cNvPr id="239" name="Shape 239"/>
            <p:cNvSpPr/>
            <p:nvPr/>
          </p:nvSpPr>
          <p:spPr>
            <a:xfrm flipH="1" flipV="1">
              <a:off x="1206893" y="238928"/>
              <a:ext cx="1" cy="3773816"/>
            </a:xfrm>
            <a:prstGeom prst="line">
              <a:avLst/>
            </a:prstGeom>
            <a:noFill/>
            <a:ln w="63500" cap="flat">
              <a:solidFill>
                <a:srgbClr val="0433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38535" y="1232234"/>
            <a:ext cx="9022095" cy="7772548"/>
            <a:chOff x="2562396" y="1676400"/>
            <a:chExt cx="7838904" cy="6532713"/>
          </a:xfrm>
        </p:grpSpPr>
        <p:pic>
          <p:nvPicPr>
            <p:cNvPr id="2" name="Picture 1" descr="CV_SpRichness_6Jan201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500" y="1676400"/>
              <a:ext cx="7797800" cy="6388100"/>
            </a:xfrm>
            <a:prstGeom prst="rect">
              <a:avLst/>
            </a:prstGeom>
          </p:spPr>
        </p:pic>
        <p:sp>
          <p:nvSpPr>
            <p:cNvPr id="259" name="Shape 259"/>
            <p:cNvSpPr/>
            <p:nvPr/>
          </p:nvSpPr>
          <p:spPr>
            <a:xfrm>
              <a:off x="4739592" y="7394148"/>
              <a:ext cx="4833081" cy="8149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400" dirty="0">
                  <a:latin typeface="Helvetica"/>
                  <a:ea typeface="Helvetica"/>
                  <a:cs typeface="Helvetica"/>
                  <a:sym typeface="Helvetica"/>
                </a:rPr>
                <a:t>Species Richness </a:t>
              </a:r>
              <a:br>
                <a:rPr sz="2400" dirty="0"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sz="2400" dirty="0">
                  <a:latin typeface="Helvetica"/>
                  <a:ea typeface="Helvetica"/>
                  <a:cs typeface="Helvetica"/>
                  <a:sym typeface="Helvetica"/>
                </a:rPr>
                <a:t>(</a:t>
              </a:r>
              <a:r>
                <a:rPr sz="2400" dirty="0">
                  <a:latin typeface="Times New Roman"/>
                  <a:ea typeface="Times New Roman"/>
                  <a:cs typeface="Times New Roman"/>
                  <a:sym typeface="Times New Roman"/>
                </a:rPr>
                <a:t>∑</a:t>
              </a:r>
              <a:r>
                <a:rPr sz="2400" dirty="0">
                  <a:latin typeface="Helvetica"/>
                  <a:ea typeface="Helvetica"/>
                  <a:cs typeface="Helvetica"/>
                  <a:sym typeface="Helvetica"/>
                </a:rPr>
                <a:t> max. probability of occurrence)</a:t>
              </a:r>
            </a:p>
          </p:txBody>
        </p:sp>
        <p:sp>
          <p:nvSpPr>
            <p:cNvPr id="260" name="Shape 260"/>
            <p:cNvSpPr/>
            <p:nvPr/>
          </p:nvSpPr>
          <p:spPr>
            <a:xfrm rot="16200000">
              <a:off x="374293" y="4186798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400" dirty="0"/>
                <a:t>CV (Total Community CUE)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_SpRich_by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38206" cy="5270167"/>
          </a:xfrm>
          <a:prstGeom prst="rect">
            <a:avLst/>
          </a:prstGeom>
        </p:spPr>
      </p:pic>
      <p:pic>
        <p:nvPicPr>
          <p:cNvPr id="3" name="Picture 2" descr="CV_SpRich_by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0" y="4490854"/>
            <a:ext cx="7242789" cy="52627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3088" y="99338"/>
            <a:ext cx="441552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Random aggregations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7464" y="8523433"/>
            <a:ext cx="441552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Spatially-nested </a:t>
            </a:r>
            <a:b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aggregations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221377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266" name="Shape 266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grpSp>
        <p:nvGrpSpPr>
          <p:cNvPr id="270" name="Group 270"/>
          <p:cNvGrpSpPr/>
          <p:nvPr/>
        </p:nvGrpSpPr>
        <p:grpSpPr>
          <a:xfrm>
            <a:off x="1781486" y="2772841"/>
            <a:ext cx="4493738" cy="3682666"/>
            <a:chOff x="0" y="0"/>
            <a:chExt cx="4493736" cy="3682664"/>
          </a:xfrm>
        </p:grpSpPr>
        <p:sp>
          <p:nvSpPr>
            <p:cNvPr id="267" name="Shape 267"/>
            <p:cNvSpPr/>
            <p:nvPr/>
          </p:nvSpPr>
          <p:spPr>
            <a:xfrm>
              <a:off x="1425270" y="59258"/>
              <a:ext cx="17728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Local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271" name="Shape 271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72" name="Shape 272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276" name="Group 276"/>
          <p:cNvGrpSpPr/>
          <p:nvPr/>
        </p:nvGrpSpPr>
        <p:grpSpPr>
          <a:xfrm>
            <a:off x="6734486" y="2772842"/>
            <a:ext cx="4493738" cy="3682665"/>
            <a:chOff x="0" y="0"/>
            <a:chExt cx="4493736" cy="3682664"/>
          </a:xfrm>
        </p:grpSpPr>
        <p:sp>
          <p:nvSpPr>
            <p:cNvPr id="273" name="Shape 273"/>
            <p:cNvSpPr/>
            <p:nvPr/>
          </p:nvSpPr>
          <p:spPr>
            <a:xfrm>
              <a:off x="1423192" y="46557"/>
              <a:ext cx="149065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 dirty="0"/>
                <a:t>Beta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277" name="Shape 277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78" name="Shape 278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17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18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84" name="Shape 284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85" name="Shape 285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286" name="Shape 286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287" name="Shape 287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289" name="Shape 289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290" name="Shape 290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91" name="Shape 291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92" name="Shape 292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298" name="Group 298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296" name="Group 296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293" name="Shape 293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297" name="Shape 297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303" name="Shape 303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sp>
        <p:nvSpPr>
          <p:cNvPr id="308" name="Shape 308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" name="Group 9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pic>
          <p:nvPicPr>
            <p:cNvPr id="11" name="Picture 10" descr="CV_AsynchWithin_18Jan201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36" y="933726"/>
              <a:ext cx="5066479" cy="4019619"/>
            </a:xfrm>
            <a:prstGeom prst="rect">
              <a:avLst/>
            </a:prstGeom>
          </p:spPr>
        </p:pic>
        <p:sp>
          <p:nvSpPr>
            <p:cNvPr id="13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14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17" name="Shape 406"/>
          <p:cNvSpPr/>
          <p:nvPr/>
        </p:nvSpPr>
        <p:spPr>
          <a:xfrm>
            <a:off x="5251275" y="1008960"/>
            <a:ext cx="708967" cy="521055"/>
          </a:xfrm>
          <a:prstGeom prst="line">
            <a:avLst/>
          </a:prstGeom>
          <a:noFill/>
          <a:ln w="114300" cap="flat">
            <a:solidFill>
              <a:srgbClr val="FF26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/>
            </a:pPr>
            <a:endParaRPr/>
          </a:p>
        </p:txBody>
      </p:sp>
      <p:sp>
        <p:nvSpPr>
          <p:cNvPr id="18" name="Shape 407"/>
          <p:cNvSpPr/>
          <p:nvPr/>
        </p:nvSpPr>
        <p:spPr>
          <a:xfrm>
            <a:off x="5165322" y="846323"/>
            <a:ext cx="863601" cy="863601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14" name="Shape 314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15" name="Shape 315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316" name="Shape 316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317" name="Shape 317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319" name="Shape 319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320" name="Shape 320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328" name="Group 328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326" name="Group 326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323" name="Shape 323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327" name="Shape 327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334" name="Group 334"/>
          <p:cNvGrpSpPr/>
          <p:nvPr/>
        </p:nvGrpSpPr>
        <p:grpSpPr>
          <a:xfrm>
            <a:off x="815060" y="5474716"/>
            <a:ext cx="4275534" cy="3153217"/>
            <a:chOff x="0" y="0"/>
            <a:chExt cx="4275532" cy="3153215"/>
          </a:xfrm>
        </p:grpSpPr>
        <p:grpSp>
          <p:nvGrpSpPr>
            <p:cNvPr id="332" name="Group 332"/>
            <p:cNvGrpSpPr/>
            <p:nvPr/>
          </p:nvGrpSpPr>
          <p:grpSpPr>
            <a:xfrm>
              <a:off x="0" y="0"/>
              <a:ext cx="4275533" cy="3153216"/>
              <a:chOff x="0" y="0"/>
              <a:chExt cx="4275532" cy="3153215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953439" y="2594415"/>
                <a:ext cx="322630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Species Variability</a:t>
                </a:r>
              </a:p>
            </p:txBody>
          </p:sp>
        </p:grpSp>
        <p:sp>
          <p:nvSpPr>
            <p:cNvPr id="333" name="Shape 333"/>
            <p:cNvSpPr/>
            <p:nvPr/>
          </p:nvSpPr>
          <p:spPr>
            <a:xfrm flipV="1">
              <a:off x="15310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339" name="Shape 339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grpSp>
        <p:nvGrpSpPr>
          <p:cNvPr id="347" name="Group 347"/>
          <p:cNvGrpSpPr/>
          <p:nvPr/>
        </p:nvGrpSpPr>
        <p:grpSpPr>
          <a:xfrm>
            <a:off x="712033" y="4723905"/>
            <a:ext cx="5512678" cy="4898183"/>
            <a:chOff x="0" y="0"/>
            <a:chExt cx="5512677" cy="4898181"/>
          </a:xfrm>
        </p:grpSpPr>
        <p:pic>
          <p:nvPicPr>
            <p:cNvPr id="344" name="CV_avSpVar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128173" y="682787"/>
              <a:ext cx="5052240" cy="400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Shape 345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346" name="Shape 346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sp>
        <p:nvSpPr>
          <p:cNvPr id="348" name="Shape 348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55" name="Group 355"/>
          <p:cNvGrpSpPr/>
          <p:nvPr/>
        </p:nvGrpSpPr>
        <p:grpSpPr>
          <a:xfrm>
            <a:off x="5191239" y="5321313"/>
            <a:ext cx="863601" cy="863601"/>
            <a:chOff x="0" y="0"/>
            <a:chExt cx="863600" cy="863600"/>
          </a:xfrm>
        </p:grpSpPr>
        <p:sp>
          <p:nvSpPr>
            <p:cNvPr id="353" name="Shape 353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pic>
          <p:nvPicPr>
            <p:cNvPr id="21" name="Picture 20" descr="CV_AsynchWithin_18Jan201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36" y="933726"/>
              <a:ext cx="5066479" cy="4019619"/>
            </a:xfrm>
            <a:prstGeom prst="rect">
              <a:avLst/>
            </a:prstGeom>
          </p:spPr>
        </p:pic>
        <p:sp>
          <p:nvSpPr>
            <p:cNvPr id="23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24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27" name="Shape 406"/>
          <p:cNvSpPr/>
          <p:nvPr/>
        </p:nvSpPr>
        <p:spPr>
          <a:xfrm>
            <a:off x="5251275" y="1008960"/>
            <a:ext cx="708967" cy="521055"/>
          </a:xfrm>
          <a:prstGeom prst="line">
            <a:avLst/>
          </a:prstGeom>
          <a:noFill/>
          <a:ln w="114300" cap="flat">
            <a:solidFill>
              <a:srgbClr val="FF26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/>
            </a:pPr>
            <a:endParaRPr/>
          </a:p>
        </p:txBody>
      </p:sp>
      <p:sp>
        <p:nvSpPr>
          <p:cNvPr id="28" name="Shape 407"/>
          <p:cNvSpPr/>
          <p:nvPr/>
        </p:nvSpPr>
        <p:spPr>
          <a:xfrm>
            <a:off x="5165322" y="846323"/>
            <a:ext cx="863601" cy="863601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60" name="Shape 360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61" name="Shape 361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362" name="Shape 362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363" name="Shape 363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365" name="Shape 365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366" name="Shape 366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67" name="Shape 367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68" name="Shape 368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374" name="Group 374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372" name="Group 372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369" name="Shape 369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373" name="Shape 373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7304760" y="1994916"/>
            <a:ext cx="5087100" cy="3191317"/>
            <a:chOff x="0" y="0"/>
            <a:chExt cx="5087099" cy="3191316"/>
          </a:xfrm>
        </p:grpSpPr>
        <p:grpSp>
          <p:nvGrpSpPr>
            <p:cNvPr id="378" name="Group 378"/>
            <p:cNvGrpSpPr/>
            <p:nvPr/>
          </p:nvGrpSpPr>
          <p:grpSpPr>
            <a:xfrm>
              <a:off x="0" y="0"/>
              <a:ext cx="5087100" cy="3191317"/>
              <a:chOff x="0" y="0"/>
              <a:chExt cx="5087099" cy="3191316"/>
            </a:xfrm>
          </p:grpSpPr>
          <p:sp>
            <p:nvSpPr>
              <p:cNvPr id="375" name="Shape 375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46088" y="2632516"/>
                <a:ext cx="5041012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(between-patch)</a:t>
                </a:r>
              </a:p>
            </p:txBody>
          </p:sp>
        </p:grpSp>
        <p:sp>
          <p:nvSpPr>
            <p:cNvPr id="379" name="Shape 379"/>
            <p:cNvSpPr/>
            <p:nvPr/>
          </p:nvSpPr>
          <p:spPr>
            <a:xfrm>
              <a:off x="15691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815060" y="5474716"/>
            <a:ext cx="4275534" cy="3153217"/>
            <a:chOff x="0" y="0"/>
            <a:chExt cx="4275532" cy="3153215"/>
          </a:xfrm>
        </p:grpSpPr>
        <p:grpSp>
          <p:nvGrpSpPr>
            <p:cNvPr id="384" name="Group 384"/>
            <p:cNvGrpSpPr/>
            <p:nvPr/>
          </p:nvGrpSpPr>
          <p:grpSpPr>
            <a:xfrm>
              <a:off x="0" y="0"/>
              <a:ext cx="4275533" cy="3153216"/>
              <a:chOff x="0" y="0"/>
              <a:chExt cx="4275532" cy="3153215"/>
            </a:xfrm>
          </p:grpSpPr>
          <p:sp>
            <p:nvSpPr>
              <p:cNvPr id="381" name="Shape 381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953439" y="2594415"/>
                <a:ext cx="322630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Species Variability</a:t>
                </a:r>
              </a:p>
            </p:txBody>
          </p:sp>
        </p:grpSp>
        <p:sp>
          <p:nvSpPr>
            <p:cNvPr id="385" name="Shape 385"/>
            <p:cNvSpPr/>
            <p:nvPr/>
          </p:nvSpPr>
          <p:spPr>
            <a:xfrm flipV="1">
              <a:off x="15310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228272" y="5652385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50" name="Shape 50"/>
          <p:cNvSpPr/>
          <p:nvPr/>
        </p:nvSpPr>
        <p:spPr>
          <a:xfrm>
            <a:off x="5333999" y="1232785"/>
            <a:ext cx="23368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Stability</a:t>
            </a:r>
          </a:p>
        </p:txBody>
      </p:sp>
      <p:sp>
        <p:nvSpPr>
          <p:cNvPr id="51" name="Shape 51"/>
          <p:cNvSpPr/>
          <p:nvPr/>
        </p:nvSpPr>
        <p:spPr>
          <a:xfrm flipV="1">
            <a:off x="6501231" y="2326182"/>
            <a:ext cx="1" cy="3096408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743337" y="6459880"/>
            <a:ext cx="56191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(Species Richness)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391" name="Shape 391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grpSp>
        <p:nvGrpSpPr>
          <p:cNvPr id="399" name="Group 399"/>
          <p:cNvGrpSpPr/>
          <p:nvPr/>
        </p:nvGrpSpPr>
        <p:grpSpPr>
          <a:xfrm>
            <a:off x="7214433" y="278905"/>
            <a:ext cx="5362934" cy="4833080"/>
            <a:chOff x="0" y="0"/>
            <a:chExt cx="5362932" cy="4833079"/>
          </a:xfrm>
        </p:grpSpPr>
        <p:pic>
          <p:nvPicPr>
            <p:cNvPr id="396" name="CV_GrossAsyncBetween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210367" y="703428"/>
              <a:ext cx="4895043" cy="3883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Shape 397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03" name="Group 403"/>
          <p:cNvGrpSpPr/>
          <p:nvPr/>
        </p:nvGrpSpPr>
        <p:grpSpPr>
          <a:xfrm>
            <a:off x="712033" y="4723905"/>
            <a:ext cx="5512678" cy="4898183"/>
            <a:chOff x="0" y="0"/>
            <a:chExt cx="5512677" cy="4898181"/>
          </a:xfrm>
        </p:grpSpPr>
        <p:pic>
          <p:nvPicPr>
            <p:cNvPr id="400" name="CV_avSpVar_6Jan2016.png"/>
            <p:cNvPicPr/>
            <p:nvPr/>
          </p:nvPicPr>
          <p:blipFill>
            <a:blip r:embed="rId4">
              <a:extLst/>
            </a:blip>
            <a:srcRect t="1577" b="1577"/>
            <a:stretch>
              <a:fillRect/>
            </a:stretch>
          </p:blipFill>
          <p:spPr>
            <a:xfrm>
              <a:off x="128173" y="682787"/>
              <a:ext cx="5052240" cy="400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Shape 401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sp>
        <p:nvSpPr>
          <p:cNvPr id="404" name="Shape 404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11" name="Group 411"/>
          <p:cNvGrpSpPr/>
          <p:nvPr/>
        </p:nvGrpSpPr>
        <p:grpSpPr>
          <a:xfrm>
            <a:off x="11106808" y="846323"/>
            <a:ext cx="863601" cy="863601"/>
            <a:chOff x="0" y="0"/>
            <a:chExt cx="863600" cy="863600"/>
          </a:xfrm>
        </p:grpSpPr>
        <p:sp>
          <p:nvSpPr>
            <p:cNvPr id="409" name="Shape 409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5191239" y="5321313"/>
            <a:ext cx="863601" cy="863601"/>
            <a:chOff x="0" y="0"/>
            <a:chExt cx="863600" cy="863600"/>
          </a:xfrm>
        </p:grpSpPr>
        <p:sp>
          <p:nvSpPr>
            <p:cNvPr id="412" name="Shape 412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pic>
          <p:nvPicPr>
            <p:cNvPr id="2" name="Picture 1" descr="CV_AsynchWithin_18Jan201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36" y="933726"/>
              <a:ext cx="5066479" cy="4019619"/>
            </a:xfrm>
            <a:prstGeom prst="rect">
              <a:avLst/>
            </a:prstGeom>
          </p:spPr>
        </p:pic>
        <p:sp>
          <p:nvSpPr>
            <p:cNvPr id="28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29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31" name="Shape 406"/>
          <p:cNvSpPr/>
          <p:nvPr/>
        </p:nvSpPr>
        <p:spPr>
          <a:xfrm>
            <a:off x="5251275" y="1008960"/>
            <a:ext cx="708967" cy="521055"/>
          </a:xfrm>
          <a:prstGeom prst="line">
            <a:avLst/>
          </a:prstGeom>
          <a:noFill/>
          <a:ln w="114300" cap="flat">
            <a:solidFill>
              <a:srgbClr val="FF26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/>
            </a:pPr>
            <a:endParaRPr/>
          </a:p>
        </p:txBody>
      </p:sp>
      <p:sp>
        <p:nvSpPr>
          <p:cNvPr id="32" name="Shape 407"/>
          <p:cNvSpPr/>
          <p:nvPr/>
        </p:nvSpPr>
        <p:spPr>
          <a:xfrm>
            <a:off x="5165322" y="846323"/>
            <a:ext cx="863601" cy="863601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19" name="Shape 419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20" name="Shape 420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421" name="Shape 421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422" name="Shape 422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424" name="Shape 424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425" name="Shape 425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6" name="Shape 426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7" name="Shape 427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433" name="Group 433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431" name="Group 431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428" name="Shape 428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432" name="Shape 432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439" name="Group 439"/>
          <p:cNvGrpSpPr/>
          <p:nvPr/>
        </p:nvGrpSpPr>
        <p:grpSpPr>
          <a:xfrm>
            <a:off x="7304760" y="1994916"/>
            <a:ext cx="5087100" cy="3191317"/>
            <a:chOff x="0" y="0"/>
            <a:chExt cx="5087099" cy="3191316"/>
          </a:xfrm>
        </p:grpSpPr>
        <p:grpSp>
          <p:nvGrpSpPr>
            <p:cNvPr id="437" name="Group 437"/>
            <p:cNvGrpSpPr/>
            <p:nvPr/>
          </p:nvGrpSpPr>
          <p:grpSpPr>
            <a:xfrm>
              <a:off x="0" y="0"/>
              <a:ext cx="5087100" cy="3191317"/>
              <a:chOff x="0" y="0"/>
              <a:chExt cx="5087099" cy="3191316"/>
            </a:xfrm>
          </p:grpSpPr>
          <p:sp>
            <p:nvSpPr>
              <p:cNvPr id="434" name="Shape 434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46088" y="2632516"/>
                <a:ext cx="5041012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(between-patch)</a:t>
                </a:r>
              </a:p>
            </p:txBody>
          </p:sp>
        </p:grpSp>
        <p:sp>
          <p:nvSpPr>
            <p:cNvPr id="438" name="Shape 438"/>
            <p:cNvSpPr/>
            <p:nvPr/>
          </p:nvSpPr>
          <p:spPr>
            <a:xfrm>
              <a:off x="15691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445" name="Group 445"/>
          <p:cNvGrpSpPr/>
          <p:nvPr/>
        </p:nvGrpSpPr>
        <p:grpSpPr>
          <a:xfrm>
            <a:off x="815060" y="5474716"/>
            <a:ext cx="4275534" cy="3153217"/>
            <a:chOff x="0" y="0"/>
            <a:chExt cx="4275532" cy="3153215"/>
          </a:xfrm>
        </p:grpSpPr>
        <p:grpSp>
          <p:nvGrpSpPr>
            <p:cNvPr id="443" name="Group 443"/>
            <p:cNvGrpSpPr/>
            <p:nvPr/>
          </p:nvGrpSpPr>
          <p:grpSpPr>
            <a:xfrm>
              <a:off x="0" y="0"/>
              <a:ext cx="4275533" cy="3153216"/>
              <a:chOff x="0" y="0"/>
              <a:chExt cx="4275532" cy="3153215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953439" y="2594415"/>
                <a:ext cx="322630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Species Variability</a:t>
                </a:r>
              </a:p>
            </p:txBody>
          </p:sp>
        </p:grpSp>
        <p:sp>
          <p:nvSpPr>
            <p:cNvPr id="444" name="Shape 444"/>
            <p:cNvSpPr/>
            <p:nvPr/>
          </p:nvSpPr>
          <p:spPr>
            <a:xfrm flipV="1">
              <a:off x="15310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7070572" y="5474716"/>
            <a:ext cx="5601564" cy="3140517"/>
            <a:chOff x="0" y="0"/>
            <a:chExt cx="5601563" cy="3140515"/>
          </a:xfrm>
        </p:grpSpPr>
        <p:grpSp>
          <p:nvGrpSpPr>
            <p:cNvPr id="449" name="Group 449"/>
            <p:cNvGrpSpPr/>
            <p:nvPr/>
          </p:nvGrpSpPr>
          <p:grpSpPr>
            <a:xfrm>
              <a:off x="0" y="0"/>
              <a:ext cx="5601564" cy="3140516"/>
              <a:chOff x="-234187" y="0"/>
              <a:chExt cx="5601563" cy="3140515"/>
            </a:xfrm>
          </p:grpSpPr>
          <p:sp>
            <p:nvSpPr>
              <p:cNvPr id="446" name="Shape 446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-234188" y="2607115"/>
                <a:ext cx="5601564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 sz="1800"/>
                </a:pPr>
                <a:r>
                  <a:rPr sz="2800"/>
                  <a:t>Species Turnover (between-patch)</a:t>
                </a:r>
              </a:p>
            </p:txBody>
          </p:sp>
        </p:grpSp>
        <p:sp>
          <p:nvSpPr>
            <p:cNvPr id="450" name="Shape 450"/>
            <p:cNvSpPr/>
            <p:nvPr/>
          </p:nvSpPr>
          <p:spPr>
            <a:xfrm flipH="1" flipV="1">
              <a:off x="1803374" y="6112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roup 464"/>
          <p:cNvGrpSpPr/>
          <p:nvPr/>
        </p:nvGrpSpPr>
        <p:grpSpPr>
          <a:xfrm>
            <a:off x="7214433" y="278905"/>
            <a:ext cx="5362934" cy="4833080"/>
            <a:chOff x="0" y="0"/>
            <a:chExt cx="5362932" cy="4833079"/>
          </a:xfrm>
        </p:grpSpPr>
        <p:pic>
          <p:nvPicPr>
            <p:cNvPr id="461" name="CV_GrossAsyncBetween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210367" y="703428"/>
              <a:ext cx="4895043" cy="3883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2" name="Shape 462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712033" y="4723905"/>
            <a:ext cx="5512678" cy="4898183"/>
            <a:chOff x="0" y="0"/>
            <a:chExt cx="5512677" cy="4898181"/>
          </a:xfrm>
        </p:grpSpPr>
        <p:pic>
          <p:nvPicPr>
            <p:cNvPr id="465" name="CV_avSpVar_6Jan2016.png"/>
            <p:cNvPicPr/>
            <p:nvPr/>
          </p:nvPicPr>
          <p:blipFill>
            <a:blip r:embed="rId4">
              <a:extLst/>
            </a:blip>
            <a:srcRect t="1577" b="1577"/>
            <a:stretch>
              <a:fillRect/>
            </a:stretch>
          </p:blipFill>
          <p:spPr>
            <a:xfrm>
              <a:off x="128173" y="682787"/>
              <a:ext cx="5052240" cy="400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Shape 466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7280023" y="4723905"/>
            <a:ext cx="5297343" cy="4898183"/>
            <a:chOff x="0" y="0"/>
            <a:chExt cx="5297342" cy="4898181"/>
          </a:xfrm>
        </p:grpSpPr>
        <p:pic>
          <p:nvPicPr>
            <p:cNvPr id="469" name="CV_Bray_6Jan2016.png"/>
            <p:cNvPicPr/>
            <p:nvPr/>
          </p:nvPicPr>
          <p:blipFill>
            <a:blip r:embed="rId5">
              <a:extLst/>
            </a:blip>
            <a:srcRect t="879" b="879"/>
            <a:stretch>
              <a:fillRect/>
            </a:stretch>
          </p:blipFill>
          <p:spPr>
            <a:xfrm>
              <a:off x="157478" y="802183"/>
              <a:ext cx="4825555" cy="3883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0" name="Shape 470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263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Species Turnover (Bray Dissimilarity)</a:t>
              </a:r>
            </a:p>
          </p:txBody>
        </p:sp>
      </p:grpSp>
      <p:sp>
        <p:nvSpPr>
          <p:cNvPr id="473" name="Shape 473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0" name="Group 480"/>
          <p:cNvGrpSpPr/>
          <p:nvPr/>
        </p:nvGrpSpPr>
        <p:grpSpPr>
          <a:xfrm>
            <a:off x="11106807" y="846323"/>
            <a:ext cx="863601" cy="863601"/>
            <a:chOff x="0" y="0"/>
            <a:chExt cx="863600" cy="863600"/>
          </a:xfrm>
        </p:grpSpPr>
        <p:sp>
          <p:nvSpPr>
            <p:cNvPr id="478" name="Shape 478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11106807" y="5321313"/>
            <a:ext cx="863601" cy="863601"/>
            <a:chOff x="0" y="0"/>
            <a:chExt cx="863600" cy="863600"/>
          </a:xfrm>
        </p:grpSpPr>
        <p:sp>
          <p:nvSpPr>
            <p:cNvPr id="481" name="Shape 481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5191239" y="5321313"/>
            <a:ext cx="863601" cy="863601"/>
            <a:chOff x="0" y="0"/>
            <a:chExt cx="863600" cy="863600"/>
          </a:xfrm>
        </p:grpSpPr>
        <p:sp>
          <p:nvSpPr>
            <p:cNvPr id="484" name="Shape 484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pic>
          <p:nvPicPr>
            <p:cNvPr id="35" name="Picture 34" descr="CV_AsynchWithin_18Jan2017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36" y="933726"/>
              <a:ext cx="5066479" cy="4019619"/>
            </a:xfrm>
            <a:prstGeom prst="rect">
              <a:avLst/>
            </a:prstGeom>
          </p:spPr>
        </p:pic>
        <p:grpSp>
          <p:nvGrpSpPr>
            <p:cNvPr id="36" name="Group 408"/>
            <p:cNvGrpSpPr/>
            <p:nvPr/>
          </p:nvGrpSpPr>
          <p:grpSpPr>
            <a:xfrm>
              <a:off x="5165322" y="846323"/>
              <a:ext cx="863601" cy="863601"/>
              <a:chOff x="437220" y="0"/>
              <a:chExt cx="863600" cy="863600"/>
            </a:xfrm>
          </p:grpSpPr>
          <p:sp>
            <p:nvSpPr>
              <p:cNvPr id="39" name="Shape 406"/>
              <p:cNvSpPr/>
              <p:nvPr/>
            </p:nvSpPr>
            <p:spPr>
              <a:xfrm>
                <a:off x="523173" y="162637"/>
                <a:ext cx="708966" cy="521054"/>
              </a:xfrm>
              <a:prstGeom prst="line">
                <a:avLst/>
              </a:prstGeom>
              <a:noFill/>
              <a:ln w="1143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40" name="Shape 407"/>
              <p:cNvSpPr/>
              <p:nvPr/>
            </p:nvSpPr>
            <p:spPr>
              <a:xfrm>
                <a:off x="437220" y="0"/>
                <a:ext cx="863600" cy="863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7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38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455" name="Shape 455"/>
          <p:cNvSpPr/>
          <p:nvPr/>
        </p:nvSpPr>
        <p:spPr>
          <a:xfrm>
            <a:off x="595446" y="82941"/>
            <a:ext cx="56433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Local</a:t>
            </a:r>
            <a:r>
              <a:rPr lang="en-US" sz="3600" b="1" dirty="0" smtClean="0"/>
              <a:t> –</a:t>
            </a:r>
            <a:r>
              <a:rPr lang="en-US" sz="2800" b="1" dirty="0" smtClean="0"/>
              <a:t> Random Aggregations</a:t>
            </a:r>
            <a:endParaRPr sz="2800" b="1" dirty="0"/>
          </a:p>
        </p:txBody>
      </p:sp>
      <p:sp>
        <p:nvSpPr>
          <p:cNvPr id="456" name="Shape 456"/>
          <p:cNvSpPr/>
          <p:nvPr/>
        </p:nvSpPr>
        <p:spPr>
          <a:xfrm>
            <a:off x="7317839" y="82941"/>
            <a:ext cx="538118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Beta</a:t>
            </a:r>
            <a:r>
              <a:rPr lang="en-US" sz="3600" b="1" dirty="0" smtClean="0"/>
              <a:t> </a:t>
            </a:r>
            <a:r>
              <a:rPr lang="en-US" sz="2800" b="1" dirty="0" smtClean="0"/>
              <a:t>– Random Aggregations</a:t>
            </a:r>
            <a:endParaRPr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263057" y="2309347"/>
            <a:ext cx="540885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 rtl="0" latinLnBrk="1" hangingPunct="0"/>
            <a:r>
              <a:rPr lang="en-US" sz="3200" dirty="0" smtClean="0"/>
              <a:t>Random Aggregations = 100 </a:t>
            </a:r>
            <a:r>
              <a:rPr lang="en-US" sz="3200" dirty="0"/>
              <a:t>random draws of 2, 3, … 8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local </a:t>
            </a:r>
            <a:r>
              <a:rPr lang="en-US" sz="3200" dirty="0"/>
              <a:t>communities + a few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for </a:t>
            </a:r>
            <a:r>
              <a:rPr lang="en-US" sz="3200" dirty="0"/>
              <a:t>9 – 10 local </a:t>
            </a:r>
            <a:r>
              <a:rPr lang="en-US" sz="3200" dirty="0" smtClean="0"/>
              <a:t>communities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andomAgg_plots_by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752"/>
            <a:ext cx="13004800" cy="84522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646" y="55306"/>
            <a:ext cx="1204405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Random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aggregations.</a:t>
            </a:r>
            <a:b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colours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number of local communities in the aggregation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225756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V_Bray_Subdo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350" y="5319198"/>
            <a:ext cx="5237494" cy="4142232"/>
          </a:xfrm>
          <a:prstGeom prst="rect">
            <a:avLst/>
          </a:prstGeom>
        </p:spPr>
      </p:pic>
      <p:pic>
        <p:nvPicPr>
          <p:cNvPr id="4" name="Picture 3" descr="CV_GrossAsynchBetween_Subdom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350" y="969122"/>
            <a:ext cx="5179849" cy="4142232"/>
          </a:xfrm>
          <a:prstGeom prst="rect">
            <a:avLst/>
          </a:prstGeom>
        </p:spPr>
      </p:pic>
      <p:pic>
        <p:nvPicPr>
          <p:cNvPr id="3" name="Picture 2" descr="CV_AvSpVarWithin_Subdom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13" y="5520013"/>
            <a:ext cx="5237494" cy="4142232"/>
          </a:xfrm>
          <a:prstGeom prst="rect">
            <a:avLst/>
          </a:prstGeom>
        </p:spPr>
      </p:pic>
      <p:pic>
        <p:nvPicPr>
          <p:cNvPr id="2" name="Picture 1" descr="CV_GrossAsynchWithin_Subdom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4" y="965910"/>
            <a:ext cx="5151700" cy="4139465"/>
          </a:xfrm>
          <a:prstGeom prst="rect">
            <a:avLst/>
          </a:prstGeom>
        </p:spPr>
      </p:pic>
      <p:grpSp>
        <p:nvGrpSpPr>
          <p:cNvPr id="464" name="Group 464"/>
          <p:cNvGrpSpPr/>
          <p:nvPr/>
        </p:nvGrpSpPr>
        <p:grpSpPr>
          <a:xfrm>
            <a:off x="7214432" y="278905"/>
            <a:ext cx="5362936" cy="4833081"/>
            <a:chOff x="-1" y="0"/>
            <a:chExt cx="5362934" cy="4833080"/>
          </a:xfrm>
        </p:grpSpPr>
        <p:sp>
          <p:nvSpPr>
            <p:cNvPr id="462" name="Shape 462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712032" y="4723905"/>
            <a:ext cx="5512680" cy="4898184"/>
            <a:chOff x="-1" y="0"/>
            <a:chExt cx="5512679" cy="4898182"/>
          </a:xfrm>
        </p:grpSpPr>
        <p:sp>
          <p:nvSpPr>
            <p:cNvPr id="466" name="Shape 466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7280022" y="4723905"/>
            <a:ext cx="5297345" cy="4898184"/>
            <a:chOff x="-1" y="0"/>
            <a:chExt cx="5297344" cy="4898182"/>
          </a:xfrm>
        </p:grpSpPr>
        <p:sp>
          <p:nvSpPr>
            <p:cNvPr id="470" name="Shape 470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263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Species Turnover (Bray Dissimilarity)</a:t>
              </a:r>
            </a:p>
          </p:txBody>
        </p:sp>
      </p:grpSp>
      <p:sp>
        <p:nvSpPr>
          <p:cNvPr id="473" name="Shape 473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0" name="Group 480"/>
          <p:cNvGrpSpPr/>
          <p:nvPr/>
        </p:nvGrpSpPr>
        <p:grpSpPr>
          <a:xfrm>
            <a:off x="11515820" y="846323"/>
            <a:ext cx="863601" cy="863601"/>
            <a:chOff x="0" y="0"/>
            <a:chExt cx="863600" cy="863600"/>
          </a:xfrm>
        </p:grpSpPr>
        <p:sp>
          <p:nvSpPr>
            <p:cNvPr id="478" name="Shape 478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11709563" y="5321313"/>
            <a:ext cx="863601" cy="863601"/>
            <a:chOff x="0" y="0"/>
            <a:chExt cx="863600" cy="863600"/>
          </a:xfrm>
        </p:grpSpPr>
        <p:sp>
          <p:nvSpPr>
            <p:cNvPr id="481" name="Shape 481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1897608" y="5321313"/>
            <a:ext cx="863601" cy="863601"/>
            <a:chOff x="0" y="0"/>
            <a:chExt cx="863600" cy="863600"/>
          </a:xfrm>
        </p:grpSpPr>
        <p:sp>
          <p:nvSpPr>
            <p:cNvPr id="484" name="Shape 484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grpSp>
          <p:nvGrpSpPr>
            <p:cNvPr id="36" name="Group 408"/>
            <p:cNvGrpSpPr/>
            <p:nvPr/>
          </p:nvGrpSpPr>
          <p:grpSpPr>
            <a:xfrm>
              <a:off x="5165322" y="846323"/>
              <a:ext cx="863601" cy="863601"/>
              <a:chOff x="437220" y="0"/>
              <a:chExt cx="863600" cy="863600"/>
            </a:xfrm>
          </p:grpSpPr>
          <p:sp>
            <p:nvSpPr>
              <p:cNvPr id="39" name="Shape 406"/>
              <p:cNvSpPr/>
              <p:nvPr/>
            </p:nvSpPr>
            <p:spPr>
              <a:xfrm>
                <a:off x="523173" y="162637"/>
                <a:ext cx="708966" cy="521054"/>
              </a:xfrm>
              <a:prstGeom prst="line">
                <a:avLst/>
              </a:prstGeom>
              <a:noFill/>
              <a:ln w="1143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40" name="Shape 407"/>
              <p:cNvSpPr/>
              <p:nvPr/>
            </p:nvSpPr>
            <p:spPr>
              <a:xfrm>
                <a:off x="437220" y="0"/>
                <a:ext cx="863600" cy="863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7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38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456" name="Shape 456"/>
          <p:cNvSpPr/>
          <p:nvPr/>
        </p:nvSpPr>
        <p:spPr>
          <a:xfrm>
            <a:off x="7342517" y="-101752"/>
            <a:ext cx="533182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Beta</a:t>
            </a:r>
            <a:r>
              <a:rPr lang="en-US" sz="5000" b="1" dirty="0" smtClean="0"/>
              <a:t> </a:t>
            </a:r>
            <a:r>
              <a:rPr lang="en-US" sz="2800" b="1" dirty="0" smtClean="0"/>
              <a:t>– Subdominant Species</a:t>
            </a:r>
            <a:endParaRPr sz="2800" b="1" dirty="0"/>
          </a:p>
        </p:txBody>
      </p:sp>
      <p:sp>
        <p:nvSpPr>
          <p:cNvPr id="455" name="Shape 455"/>
          <p:cNvSpPr/>
          <p:nvPr/>
        </p:nvSpPr>
        <p:spPr>
          <a:xfrm>
            <a:off x="648651" y="-101752"/>
            <a:ext cx="553696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Local</a:t>
            </a:r>
            <a:r>
              <a:rPr lang="en-US" sz="5000" b="1" dirty="0" smtClean="0"/>
              <a:t> </a:t>
            </a:r>
            <a:r>
              <a:rPr lang="en-US" sz="2800" b="1" dirty="0" smtClean="0"/>
              <a:t>– Subdominant Species</a:t>
            </a:r>
            <a:endParaRPr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2594691" y="1112220"/>
            <a:ext cx="4841916" cy="5642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 rtl="0" latinLnBrk="1" hangingPunct="0"/>
            <a:r>
              <a:rPr lang="en-US" dirty="0" smtClean="0"/>
              <a:t>Also using random </a:t>
            </a:r>
            <a:br>
              <a:rPr lang="en-US" dirty="0" smtClean="0"/>
            </a:br>
            <a:r>
              <a:rPr lang="en-US" dirty="0" smtClean="0"/>
              <a:t>aggregations, as per </a:t>
            </a:r>
            <a:br>
              <a:rPr lang="en-US" dirty="0" smtClean="0"/>
            </a:br>
            <a:r>
              <a:rPr lang="en-US" dirty="0" smtClean="0"/>
              <a:t>the previous </a:t>
            </a:r>
            <a:r>
              <a:rPr lang="en-US" dirty="0" smtClean="0"/>
              <a:t>slide.</a:t>
            </a:r>
          </a:p>
          <a:p>
            <a:pPr lvl="0" algn="l" rtl="0" latinLnBrk="1" hangingPunct="0"/>
            <a:endParaRPr lang="en-US" dirty="0" smtClean="0"/>
          </a:p>
          <a:p>
            <a:pPr lvl="0" algn="l" rtl="0" latinLnBrk="1" hangingPunct="0"/>
            <a:r>
              <a:rPr lang="en-US" dirty="0" smtClean="0"/>
              <a:t>Subdominant species: removed 4 most </a:t>
            </a:r>
            <a:br>
              <a:rPr lang="en-US" dirty="0" smtClean="0"/>
            </a:br>
            <a:r>
              <a:rPr lang="en-US" dirty="0" smtClean="0"/>
              <a:t>numerically dominant </a:t>
            </a:r>
            <a:br>
              <a:rPr lang="en-US" dirty="0" smtClean="0"/>
            </a:br>
            <a:r>
              <a:rPr lang="en-US" dirty="0" smtClean="0"/>
              <a:t>species (</a:t>
            </a:r>
            <a:r>
              <a:rPr lang="en-US" dirty="0" err="1" smtClean="0"/>
              <a:t>Arrowtooth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Halibut, Pollock, </a:t>
            </a:r>
            <a:br>
              <a:rPr lang="en-US" dirty="0" smtClean="0"/>
            </a:br>
            <a:r>
              <a:rPr lang="en-US" dirty="0" smtClean="0"/>
              <a:t>P. cod)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610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V_Bra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b="6311"/>
          <a:stretch/>
        </p:blipFill>
        <p:spPr>
          <a:xfrm>
            <a:off x="7680466" y="5321313"/>
            <a:ext cx="4922577" cy="3906358"/>
          </a:xfrm>
          <a:prstGeom prst="rect">
            <a:avLst/>
          </a:prstGeom>
        </p:spPr>
      </p:pic>
      <p:pic>
        <p:nvPicPr>
          <p:cNvPr id="8" name="Picture 7" descr="Screen Shot 2017-01-31 at 1.32.5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2"/>
          <a:stretch/>
        </p:blipFill>
        <p:spPr>
          <a:xfrm>
            <a:off x="1168908" y="5404427"/>
            <a:ext cx="4916104" cy="3760787"/>
          </a:xfrm>
          <a:prstGeom prst="rect">
            <a:avLst/>
          </a:prstGeom>
        </p:spPr>
      </p:pic>
      <p:pic>
        <p:nvPicPr>
          <p:cNvPr id="7" name="Picture 6" descr="Screen Shot 2017-01-31 at 1.27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92" y="965001"/>
            <a:ext cx="4745929" cy="3771900"/>
          </a:xfrm>
          <a:prstGeom prst="rect">
            <a:avLst/>
          </a:prstGeom>
        </p:spPr>
      </p:pic>
      <p:pic>
        <p:nvPicPr>
          <p:cNvPr id="6" name="Picture 5" descr="Screen Shot 2017-01-31 at 1.21.0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3061" r="2936" b="13949"/>
          <a:stretch/>
        </p:blipFill>
        <p:spPr>
          <a:xfrm>
            <a:off x="1042882" y="962712"/>
            <a:ext cx="4575580" cy="3739667"/>
          </a:xfrm>
          <a:prstGeom prst="rect">
            <a:avLst/>
          </a:prstGeom>
        </p:spPr>
      </p:pic>
      <p:grpSp>
        <p:nvGrpSpPr>
          <p:cNvPr id="464" name="Group 464"/>
          <p:cNvGrpSpPr/>
          <p:nvPr/>
        </p:nvGrpSpPr>
        <p:grpSpPr>
          <a:xfrm>
            <a:off x="7214432" y="278905"/>
            <a:ext cx="5362936" cy="4833081"/>
            <a:chOff x="-1" y="0"/>
            <a:chExt cx="5362934" cy="4833080"/>
          </a:xfrm>
        </p:grpSpPr>
        <p:sp>
          <p:nvSpPr>
            <p:cNvPr id="462" name="Shape 462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712032" y="4723905"/>
            <a:ext cx="5512680" cy="4898184"/>
            <a:chOff x="-1" y="0"/>
            <a:chExt cx="5512679" cy="4898182"/>
          </a:xfrm>
        </p:grpSpPr>
        <p:sp>
          <p:nvSpPr>
            <p:cNvPr id="466" name="Shape 466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sp>
        <p:nvSpPr>
          <p:cNvPr id="473" name="Shape 473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0" name="Group 480"/>
          <p:cNvGrpSpPr/>
          <p:nvPr/>
        </p:nvGrpSpPr>
        <p:grpSpPr>
          <a:xfrm>
            <a:off x="11515820" y="846323"/>
            <a:ext cx="863601" cy="863601"/>
            <a:chOff x="0" y="0"/>
            <a:chExt cx="863600" cy="863600"/>
          </a:xfrm>
        </p:grpSpPr>
        <p:sp>
          <p:nvSpPr>
            <p:cNvPr id="478" name="Shape 478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5255820" y="5321313"/>
            <a:ext cx="863601" cy="863601"/>
            <a:chOff x="0" y="0"/>
            <a:chExt cx="863600" cy="863600"/>
          </a:xfrm>
        </p:grpSpPr>
        <p:sp>
          <p:nvSpPr>
            <p:cNvPr id="484" name="Shape 484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grpSp>
          <p:nvGrpSpPr>
            <p:cNvPr id="36" name="Group 408"/>
            <p:cNvGrpSpPr/>
            <p:nvPr/>
          </p:nvGrpSpPr>
          <p:grpSpPr>
            <a:xfrm>
              <a:off x="5165322" y="846323"/>
              <a:ext cx="863601" cy="863601"/>
              <a:chOff x="437220" y="0"/>
              <a:chExt cx="863600" cy="863600"/>
            </a:xfrm>
          </p:grpSpPr>
          <p:sp>
            <p:nvSpPr>
              <p:cNvPr id="39" name="Shape 406"/>
              <p:cNvSpPr/>
              <p:nvPr/>
            </p:nvSpPr>
            <p:spPr>
              <a:xfrm>
                <a:off x="523173" y="162637"/>
                <a:ext cx="708966" cy="521054"/>
              </a:xfrm>
              <a:prstGeom prst="line">
                <a:avLst/>
              </a:prstGeom>
              <a:noFill/>
              <a:ln w="1143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40" name="Shape 407"/>
              <p:cNvSpPr/>
              <p:nvPr/>
            </p:nvSpPr>
            <p:spPr>
              <a:xfrm>
                <a:off x="437220" y="0"/>
                <a:ext cx="863600" cy="863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7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38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7280022" y="4723905"/>
            <a:ext cx="5297345" cy="4898184"/>
            <a:chOff x="-1" y="0"/>
            <a:chExt cx="5297344" cy="4898182"/>
          </a:xfrm>
        </p:grpSpPr>
        <p:sp>
          <p:nvSpPr>
            <p:cNvPr id="470" name="Shape 470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263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Species Turnover (Bray Dissimilarity)</a:t>
              </a:r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11709563" y="5321313"/>
            <a:ext cx="863601" cy="863601"/>
            <a:chOff x="0" y="0"/>
            <a:chExt cx="863600" cy="863600"/>
          </a:xfrm>
        </p:grpSpPr>
        <p:sp>
          <p:nvSpPr>
            <p:cNvPr id="481" name="Shape 481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400871" y="6177889"/>
            <a:ext cx="16155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 = 0.005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</a:t>
            </a:r>
            <a:r>
              <a:rPr kumimoji="0" lang="en-US" sz="2000" b="0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0.17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Shape 456"/>
          <p:cNvSpPr/>
          <p:nvPr/>
        </p:nvSpPr>
        <p:spPr>
          <a:xfrm>
            <a:off x="7831074" y="-101752"/>
            <a:ext cx="435472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Beta</a:t>
            </a:r>
            <a:r>
              <a:rPr lang="en-US" sz="5000" b="1" dirty="0" smtClean="0"/>
              <a:t> </a:t>
            </a:r>
            <a:r>
              <a:rPr lang="en-US" sz="2800" b="1" dirty="0" smtClean="0"/>
              <a:t>– Spatially Nested</a:t>
            </a:r>
            <a:endParaRPr sz="2800" b="1" dirty="0"/>
          </a:p>
        </p:txBody>
      </p:sp>
      <p:sp>
        <p:nvSpPr>
          <p:cNvPr id="41" name="Shape 455"/>
          <p:cNvSpPr/>
          <p:nvPr/>
        </p:nvSpPr>
        <p:spPr>
          <a:xfrm>
            <a:off x="1137207" y="-101752"/>
            <a:ext cx="455985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Local</a:t>
            </a:r>
            <a:r>
              <a:rPr lang="en-US" sz="5000" b="1" dirty="0" smtClean="0"/>
              <a:t> </a:t>
            </a:r>
            <a:r>
              <a:rPr lang="en-US" sz="2800" b="1" dirty="0" smtClean="0"/>
              <a:t>– Spatially Nested</a:t>
            </a:r>
            <a:endParaRPr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2379421" y="1894734"/>
            <a:ext cx="6496543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 rtl="0" latinLnBrk="1" hangingPunct="0"/>
            <a:r>
              <a:rPr lang="en-US" sz="3200" dirty="0" smtClean="0"/>
              <a:t>Spatially nested aggregations </a:t>
            </a:r>
            <a:br>
              <a:rPr lang="en-US" sz="3200" dirty="0" smtClean="0"/>
            </a:br>
            <a:r>
              <a:rPr lang="en-US" sz="3200" dirty="0" smtClean="0"/>
              <a:t>of local communities </a:t>
            </a:r>
            <a:br>
              <a:rPr lang="en-US" sz="3200" dirty="0" smtClean="0"/>
            </a:br>
            <a:r>
              <a:rPr lang="en-US" sz="3200" dirty="0" smtClean="0"/>
              <a:t>(all possible combinations; </a:t>
            </a:r>
            <a:br>
              <a:rPr lang="en-US" sz="3200" dirty="0" smtClean="0"/>
            </a:br>
            <a:r>
              <a:rPr lang="en-US" sz="3200" dirty="0" smtClean="0"/>
              <a:t>these are not random draws)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0" algn="l" rtl="0" latinLnBrk="1" hangingPunct="0"/>
            <a:r>
              <a:rPr lang="en-US" sz="2400" dirty="0" smtClean="0"/>
              <a:t>e.g. 2 communities: 1+2,  2+3,  3+4, </a:t>
            </a:r>
            <a:r>
              <a:rPr lang="is-IS" sz="2400" dirty="0" smtClean="0"/>
              <a:t>…  9+10</a:t>
            </a:r>
          </a:p>
          <a:p>
            <a:pPr lvl="0" algn="l" rtl="0" latinLnBrk="1" hangingPunct="0"/>
            <a:r>
              <a:rPr lang="is-IS" sz="2400" dirty="0" smtClean="0"/>
              <a:t>3 communities: 1+2+3,  2+3+4, ...  8+9+10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315058" y="4702379"/>
            <a:ext cx="244058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See notes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0190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tNested_plots_by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2" y="1353221"/>
            <a:ext cx="12175224" cy="7913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646" y="55306"/>
            <a:ext cx="1204405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Spatially-nested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aggregations</a:t>
            </a:r>
            <a:b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colours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number of local communities in the aggregation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0352765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3255035"/>
            <a:ext cx="11099800" cy="2159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Correlation structure </a:t>
            </a:r>
            <a:br>
              <a:rPr lang="en-US" sz="4000" dirty="0" smtClean="0"/>
            </a:br>
            <a:r>
              <a:rPr lang="en-US" sz="4000" dirty="0" smtClean="0"/>
              <a:t>among independent variables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4631357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ndomAgg_indepVar_correlations_GrossSyn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2389" r="3946" b="4761"/>
          <a:stretch/>
        </p:blipFill>
        <p:spPr>
          <a:xfrm>
            <a:off x="959948" y="89358"/>
            <a:ext cx="11116514" cy="96211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95555" y="5371316"/>
            <a:ext cx="143386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0000"/>
                </a:solidFill>
              </a:rPr>
              <a:t>p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&lt;&lt;&lt; 0.001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7405" y="6278261"/>
            <a:ext cx="1609706" cy="3180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Mean species var.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94971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tNested_indepVar_correlations_GrossSyn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3320" r="3687" b="5143"/>
          <a:stretch/>
        </p:blipFill>
        <p:spPr>
          <a:xfrm>
            <a:off x="1033281" y="154057"/>
            <a:ext cx="11223428" cy="9599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74396" y="5469001"/>
            <a:ext cx="11941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0000"/>
                </a:solidFill>
              </a:rPr>
              <a:t>p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= 0.02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95557" y="6278261"/>
            <a:ext cx="1609706" cy="3180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Mean species var.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46438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creen Shot 2016-12-31 at 3.24.47 PM.png"/>
          <p:cNvPicPr/>
          <p:nvPr/>
        </p:nvPicPr>
        <p:blipFill>
          <a:blip r:embed="rId3">
            <a:extLst/>
          </a:blip>
          <a:srcRect t="16868" r="23683"/>
          <a:stretch>
            <a:fillRect/>
          </a:stretch>
        </p:blipFill>
        <p:spPr>
          <a:xfrm>
            <a:off x="248793" y="410964"/>
            <a:ext cx="7664318" cy="2266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Screen Shot 2016-12-31 at 3.29.26 PM.png"/>
          <p:cNvPicPr/>
          <p:nvPr/>
        </p:nvPicPr>
        <p:blipFill>
          <a:blip r:embed="rId4">
            <a:extLst/>
          </a:blip>
          <a:srcRect r="17397"/>
          <a:stretch>
            <a:fillRect/>
          </a:stretch>
        </p:blipFill>
        <p:spPr>
          <a:xfrm>
            <a:off x="297611" y="3938768"/>
            <a:ext cx="8731792" cy="2758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Screen Shot 2016-12-31 at 3.26.10 PM.png"/>
          <p:cNvPicPr/>
          <p:nvPr/>
        </p:nvPicPr>
        <p:blipFill>
          <a:blip r:embed="rId5">
            <a:extLst/>
          </a:blip>
          <a:srcRect t="4250"/>
          <a:stretch>
            <a:fillRect/>
          </a:stretch>
        </p:blipFill>
        <p:spPr>
          <a:xfrm>
            <a:off x="5446322" y="2621684"/>
            <a:ext cx="7242359" cy="2308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Screen Shot 2016-12-31 at 3.30.54 PM.png"/>
          <p:cNvPicPr/>
          <p:nvPr/>
        </p:nvPicPr>
        <p:blipFill>
          <a:blip r:embed="rId6">
            <a:extLst/>
          </a:blip>
          <a:srcRect l="10888" t="6082" r="17302" b="6082"/>
          <a:stretch>
            <a:fillRect/>
          </a:stretch>
        </p:blipFill>
        <p:spPr>
          <a:xfrm>
            <a:off x="681126" y="7046039"/>
            <a:ext cx="6679115" cy="2266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Screen Shot 2016-12-31 at 3.26.39 PM.png"/>
          <p:cNvPicPr/>
          <p:nvPr/>
        </p:nvPicPr>
        <p:blipFill>
          <a:blip r:embed="rId7">
            <a:extLst/>
          </a:blip>
          <a:srcRect t="2023"/>
          <a:stretch>
            <a:fillRect/>
          </a:stretch>
        </p:blipFill>
        <p:spPr>
          <a:xfrm>
            <a:off x="7426701" y="6600009"/>
            <a:ext cx="5342756" cy="2680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Screen Shot 2017-01-03 at 2.47.10 PM.png"/>
          <p:cNvPicPr/>
          <p:nvPr/>
        </p:nvPicPr>
        <p:blipFill>
          <a:blip r:embed="rId8">
            <a:extLst/>
          </a:blip>
          <a:srcRect b="43720"/>
          <a:stretch>
            <a:fillRect/>
          </a:stretch>
        </p:blipFill>
        <p:spPr>
          <a:xfrm>
            <a:off x="7792714" y="357652"/>
            <a:ext cx="5222528" cy="164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3664519"/>
            <a:ext cx="11099800" cy="282087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do these correlations scale with </a:t>
            </a:r>
            <a:br>
              <a:rPr lang="en-US" sz="4000" dirty="0" smtClean="0"/>
            </a:br>
            <a:r>
              <a:rPr lang="en-US" sz="4000" dirty="0" smtClean="0"/>
              <a:t>the scale of aggregation?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79557622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749818"/>
            <a:ext cx="13031393" cy="6957378"/>
            <a:chOff x="0" y="1383893"/>
            <a:chExt cx="13031393" cy="6957378"/>
          </a:xfrm>
        </p:grpSpPr>
        <p:pic>
          <p:nvPicPr>
            <p:cNvPr id="3" name="Picture 2" descr="randomAgg_indepVar_correlations_by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83893"/>
              <a:ext cx="13031393" cy="673577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397324" y="4720401"/>
              <a:ext cx="4321507" cy="362087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7" name="Title 4"/>
          <p:cNvSpPr txBox="1">
            <a:spLocks/>
          </p:cNvSpPr>
          <p:nvPr/>
        </p:nvSpPr>
        <p:spPr>
          <a:xfrm>
            <a:off x="952500" y="311801"/>
            <a:ext cx="11099800" cy="12140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3200" dirty="0" smtClean="0"/>
              <a:t>Correlations for </a:t>
            </a:r>
            <a:r>
              <a:rPr lang="en-US" sz="3200" u="sng" dirty="0" smtClean="0"/>
              <a:t>Random aggregations</a:t>
            </a:r>
            <a:r>
              <a:rPr lang="en-US" sz="3200" dirty="0" smtClean="0"/>
              <a:t>. </a:t>
            </a:r>
            <a:br>
              <a:rPr lang="en-US" sz="3200" dirty="0" smtClean="0"/>
            </a:br>
            <a:r>
              <a:rPr lang="en-US" sz="3200" dirty="0" err="1" smtClean="0"/>
              <a:t>colour</a:t>
            </a:r>
            <a:r>
              <a:rPr lang="en-US" sz="3200" dirty="0" smtClean="0"/>
              <a:t> = number of communities in the aggregation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21031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Nested_indepVar_correlations_by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51"/>
            <a:ext cx="13066552" cy="6767804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952500" y="311801"/>
            <a:ext cx="11099800" cy="12140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3200" dirty="0" smtClean="0"/>
              <a:t>Correlations for </a:t>
            </a:r>
            <a:r>
              <a:rPr lang="en-US" sz="3200" u="sng" dirty="0" smtClean="0"/>
              <a:t>Spatially-nested aggregations</a:t>
            </a:r>
            <a:r>
              <a:rPr lang="en-US" sz="3200" dirty="0" smtClean="0"/>
              <a:t>. </a:t>
            </a:r>
            <a:br>
              <a:rPr lang="en-US" sz="3200" dirty="0" smtClean="0"/>
            </a:br>
            <a:r>
              <a:rPr lang="en-US" sz="3200" dirty="0" err="1" smtClean="0"/>
              <a:t>Colour</a:t>
            </a:r>
            <a:r>
              <a:rPr lang="en-US" sz="3200" dirty="0" smtClean="0"/>
              <a:t> = number of communities in the aggregation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4892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380" y="3400767"/>
            <a:ext cx="12052300" cy="2159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How do potential drivers of stability 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scale with Species Richness x Scale of Aggregation?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80062432"/>
      </p:ext>
    </p:extLst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ndomAgg_SpRich_plots_by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9" y="1733036"/>
            <a:ext cx="10888951" cy="80393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7141" y="-31549"/>
            <a:ext cx="12220079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How do potential drivers of stability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b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scale with Species Richness x Scale of Aggregation?</a:t>
            </a:r>
            <a:b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Random Aggregations: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58524" y="5870896"/>
            <a:ext cx="5637995" cy="383737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8039812"/>
      </p:ext>
    </p:extLst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atNested_SpRich_plots_by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98" y="1753856"/>
            <a:ext cx="10672732" cy="78797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7141" y="-31549"/>
            <a:ext cx="12220079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How do potential drivers of stability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b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scale with Species Richness x Scale of Aggregation?</a:t>
            </a:r>
            <a:b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Spatially-nested Aggregations: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08362" y="5710891"/>
            <a:ext cx="5513080" cy="394350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1477204"/>
      </p:ext>
    </p:extLst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491" name="Shape 491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grpSp>
        <p:nvGrpSpPr>
          <p:cNvPr id="495" name="Group 495"/>
          <p:cNvGrpSpPr/>
          <p:nvPr/>
        </p:nvGrpSpPr>
        <p:grpSpPr>
          <a:xfrm>
            <a:off x="1781486" y="2772841"/>
            <a:ext cx="4493738" cy="3682666"/>
            <a:chOff x="0" y="0"/>
            <a:chExt cx="4493736" cy="3682664"/>
          </a:xfrm>
        </p:grpSpPr>
        <p:sp>
          <p:nvSpPr>
            <p:cNvPr id="492" name="Shape 492"/>
            <p:cNvSpPr/>
            <p:nvPr/>
          </p:nvSpPr>
          <p:spPr>
            <a:xfrm>
              <a:off x="1425270" y="59258"/>
              <a:ext cx="17728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Local</a:t>
              </a:r>
            </a:p>
          </p:txBody>
        </p:sp>
        <p:sp>
          <p:nvSpPr>
            <p:cNvPr id="494" name="Shape 494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496" name="Shape 496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97" name="Shape 497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501" name="Group 501"/>
          <p:cNvGrpSpPr/>
          <p:nvPr/>
        </p:nvGrpSpPr>
        <p:grpSpPr>
          <a:xfrm>
            <a:off x="6734486" y="2772842"/>
            <a:ext cx="4493738" cy="3682665"/>
            <a:chOff x="0" y="0"/>
            <a:chExt cx="4493736" cy="3682664"/>
          </a:xfrm>
        </p:grpSpPr>
        <p:sp>
          <p:nvSpPr>
            <p:cNvPr id="498" name="Shape 498"/>
            <p:cNvSpPr/>
            <p:nvPr/>
          </p:nvSpPr>
          <p:spPr>
            <a:xfrm>
              <a:off x="1423192" y="46557"/>
              <a:ext cx="149065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Beta</a:t>
              </a:r>
            </a:p>
          </p:txBody>
        </p:sp>
        <p:sp>
          <p:nvSpPr>
            <p:cNvPr id="500" name="Shape 500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502" name="Shape 502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17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18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1075639" y="740460"/>
            <a:ext cx="27828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Thanks:</a:t>
            </a:r>
          </a:p>
        </p:txBody>
      </p:sp>
      <p:pic>
        <p:nvPicPr>
          <p:cNvPr id="509" name="PFXphot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819" y="2024970"/>
            <a:ext cx="4036883" cy="3031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etchey_group_picture2016-300x200.jpeg"/>
          <p:cNvPicPr/>
          <p:nvPr/>
        </p:nvPicPr>
        <p:blipFill>
          <a:blip r:embed="rId3">
            <a:extLst/>
          </a:blip>
          <a:srcRect t="14092"/>
          <a:stretch>
            <a:fillRect/>
          </a:stretch>
        </p:blipFill>
        <p:spPr>
          <a:xfrm>
            <a:off x="6599707" y="2033017"/>
            <a:ext cx="5292709" cy="303120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Shape 511"/>
          <p:cNvSpPr/>
          <p:nvPr/>
        </p:nvSpPr>
        <p:spPr>
          <a:xfrm>
            <a:off x="632663" y="5091988"/>
            <a:ext cx="567537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Gulf of Alaska </a:t>
            </a:r>
            <a:br>
              <a:rPr sz="2400"/>
            </a:br>
            <a:r>
              <a:rPr sz="2400"/>
              <a:t>Portfolio Effects Working Group (NCEAS)</a:t>
            </a:r>
          </a:p>
        </p:txBody>
      </p:sp>
      <p:sp>
        <p:nvSpPr>
          <p:cNvPr id="512" name="Shape 512"/>
          <p:cNvSpPr/>
          <p:nvPr/>
        </p:nvSpPr>
        <p:spPr>
          <a:xfrm>
            <a:off x="8018881" y="5117388"/>
            <a:ext cx="294254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Petchey Lab Group </a:t>
            </a:r>
            <a:br>
              <a:rPr sz="2400"/>
            </a:br>
            <a:r>
              <a:rPr sz="2400"/>
              <a:t>(University of Zürich)</a:t>
            </a:r>
          </a:p>
        </p:txBody>
      </p:sp>
      <p:sp>
        <p:nvSpPr>
          <p:cNvPr id="513" name="Shape 513"/>
          <p:cNvSpPr/>
          <p:nvPr/>
        </p:nvSpPr>
        <p:spPr>
          <a:xfrm>
            <a:off x="1036523" y="8184336"/>
            <a:ext cx="4791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ward@nceas.ucsb.edu</a:t>
            </a:r>
          </a:p>
        </p:txBody>
      </p:sp>
      <p:sp>
        <p:nvSpPr>
          <p:cNvPr id="514" name="Shape 514"/>
          <p:cNvSpPr/>
          <p:nvPr/>
        </p:nvSpPr>
        <p:spPr>
          <a:xfrm>
            <a:off x="1043432" y="6377761"/>
            <a:ext cx="11302899" cy="146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3600"/>
              <a:t>NOAA RACE Groundfish Survey staff 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3600"/>
              <a:t>Exxon Valdez Oil Spill Trustee Council &amp; Science Panel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pRichness_km2_5Jan20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254" y="1431186"/>
            <a:ext cx="9376440" cy="7439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ch_Area_by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32" y="4394446"/>
            <a:ext cx="7375468" cy="5359153"/>
          </a:xfrm>
          <a:prstGeom prst="rect">
            <a:avLst/>
          </a:prstGeom>
        </p:spPr>
      </p:pic>
      <p:pic>
        <p:nvPicPr>
          <p:cNvPr id="3" name="Picture 2" descr="SpRich_Area_by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" y="3"/>
            <a:ext cx="7086848" cy="5232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8072" y="99338"/>
            <a:ext cx="441552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Random aggregations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2546" y="8523433"/>
            <a:ext cx="441552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Spatially-nested </a:t>
            </a:r>
            <a:b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aggregations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611416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64" name="Shape 64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sp>
        <p:nvSpPr>
          <p:cNvPr id="65" name="Shape 65"/>
          <p:cNvSpPr/>
          <p:nvPr/>
        </p:nvSpPr>
        <p:spPr>
          <a:xfrm>
            <a:off x="1781486" y="2772841"/>
            <a:ext cx="4493737" cy="368266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66" name="Shape 66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6734486" y="2772842"/>
            <a:ext cx="4493737" cy="36826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70" name="Shape 70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328202" y="9187356"/>
            <a:ext cx="45704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/>
            </a:lvl1pPr>
          </a:lstStyle>
          <a:p>
            <a:pPr lvl="0">
              <a:defRPr sz="1800" i="0"/>
            </a:pPr>
            <a:r>
              <a:rPr sz="2400" i="1"/>
              <a:t>Wang &amp; Loreau 2014 Ecol. Letts.</a:t>
            </a:r>
          </a:p>
        </p:txBody>
      </p:sp>
      <p:sp>
        <p:nvSpPr>
          <p:cNvPr id="72" name="Shape 72"/>
          <p:cNvSpPr/>
          <p:nvPr/>
        </p:nvSpPr>
        <p:spPr>
          <a:xfrm>
            <a:off x="2515006" y="3435264"/>
            <a:ext cx="3149601" cy="238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000" b="1">
                <a:latin typeface="Helvetica"/>
                <a:ea typeface="Helvetica"/>
                <a:cs typeface="Helvetica"/>
                <a:sym typeface="Helvetica"/>
              </a:rPr>
              <a:t>Local</a:t>
            </a:r>
            <a:r>
              <a:rPr sz="5000"/>
              <a:t/>
            </a:r>
            <a:br>
              <a:rPr sz="5000"/>
            </a:br>
            <a:r>
              <a:rPr sz="5000"/>
              <a:t>Diversity </a:t>
            </a:r>
            <a:br>
              <a:rPr sz="5000"/>
            </a:br>
            <a:r>
              <a:rPr sz="5000"/>
              <a:t>&amp; Variation</a:t>
            </a:r>
          </a:p>
        </p:txBody>
      </p:sp>
      <p:sp>
        <p:nvSpPr>
          <p:cNvPr id="73" name="Shape 73"/>
          <p:cNvSpPr/>
          <p:nvPr/>
        </p:nvSpPr>
        <p:spPr>
          <a:xfrm>
            <a:off x="6781787" y="3073395"/>
            <a:ext cx="4420236" cy="314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000"/>
              <a:t>Between-Patch</a:t>
            </a:r>
            <a:br>
              <a:rPr sz="5000"/>
            </a:br>
            <a:r>
              <a:rPr sz="5000"/>
              <a:t>(</a:t>
            </a:r>
            <a:r>
              <a:rPr sz="5000" b="1">
                <a:latin typeface="Helvetica"/>
                <a:ea typeface="Helvetica"/>
                <a:cs typeface="Helvetica"/>
                <a:sym typeface="Helvetica"/>
              </a:rPr>
              <a:t>Beta</a:t>
            </a:r>
            <a:r>
              <a:rPr sz="5000"/>
              <a:t>)</a:t>
            </a:r>
            <a:br>
              <a:rPr sz="5000"/>
            </a:br>
            <a:r>
              <a:rPr sz="5000"/>
              <a:t>Diversity</a:t>
            </a:r>
            <a:br>
              <a:rPr sz="5000"/>
            </a:br>
            <a:r>
              <a:rPr sz="5000"/>
              <a:t>&amp; Variation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nMDS_Wisconsin_Temporal.png"/>
          <p:cNvPicPr/>
          <p:nvPr/>
        </p:nvPicPr>
        <p:blipFill>
          <a:blip r:embed="rId2">
            <a:extLst/>
          </a:blip>
          <a:srcRect t="11811" r="51567"/>
          <a:stretch>
            <a:fillRect/>
          </a:stretch>
        </p:blipFill>
        <p:spPr>
          <a:xfrm>
            <a:off x="1389862" y="820539"/>
            <a:ext cx="9362501" cy="8112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35" y="773168"/>
            <a:ext cx="12049107" cy="787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521"/>
          <p:cNvSpPr/>
          <p:nvPr/>
        </p:nvSpPr>
        <p:spPr>
          <a:xfrm>
            <a:off x="7317783" y="8940362"/>
            <a:ext cx="53060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Mellin et al. 2014 Proc. R. Soc. B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528" name="Shape 528"/>
          <p:cNvSpPr/>
          <p:nvPr/>
        </p:nvSpPr>
        <p:spPr>
          <a:xfrm>
            <a:off x="9439084" y="7723299"/>
            <a:ext cx="34321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Abundance</a:t>
            </a:r>
          </a:p>
        </p:txBody>
      </p:sp>
      <p:sp>
        <p:nvSpPr>
          <p:cNvPr id="529" name="Shape 529"/>
          <p:cNvSpPr/>
          <p:nvPr/>
        </p:nvSpPr>
        <p:spPr>
          <a:xfrm flipH="1" flipV="1">
            <a:off x="11244071" y="2649875"/>
            <a:ext cx="1" cy="5123957"/>
          </a:xfrm>
          <a:prstGeom prst="line">
            <a:avLst/>
          </a:prstGeom>
          <a:ln w="762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30" name="Shape 530"/>
          <p:cNvSpPr/>
          <p:nvPr/>
        </p:nvSpPr>
        <p:spPr>
          <a:xfrm flipH="1" flipV="1">
            <a:off x="8475343" y="1515100"/>
            <a:ext cx="2761035" cy="1165834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37088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532" name="Shape 532"/>
          <p:cNvSpPr/>
          <p:nvPr/>
        </p:nvSpPr>
        <p:spPr>
          <a:xfrm>
            <a:off x="39547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grpSp>
        <p:nvGrpSpPr>
          <p:cNvPr id="536" name="Group 536"/>
          <p:cNvGrpSpPr/>
          <p:nvPr/>
        </p:nvGrpSpPr>
        <p:grpSpPr>
          <a:xfrm>
            <a:off x="320986" y="2772841"/>
            <a:ext cx="4511657" cy="3682665"/>
            <a:chOff x="0" y="0"/>
            <a:chExt cx="4511655" cy="3682663"/>
          </a:xfrm>
        </p:grpSpPr>
        <p:sp>
          <p:nvSpPr>
            <p:cNvPr id="533" name="Shape 533"/>
            <p:cNvSpPr/>
            <p:nvPr/>
          </p:nvSpPr>
          <p:spPr>
            <a:xfrm>
              <a:off x="1425270" y="59258"/>
              <a:ext cx="17728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Local</a:t>
              </a:r>
            </a:p>
          </p:txBody>
        </p:sp>
        <p:sp>
          <p:nvSpPr>
            <p:cNvPr id="534" name="Shape 534"/>
            <p:cNvSpPr/>
            <p:nvPr/>
          </p:nvSpPr>
          <p:spPr>
            <a:xfrm>
              <a:off x="79659" y="1238579"/>
              <a:ext cx="4431997" cy="204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Species asynchrony within patches</a:t>
              </a:r>
              <a:br>
                <a:rPr sz="2800"/>
              </a:br>
              <a:r>
                <a:rPr sz="1400"/>
                <a:t> </a:t>
              </a:r>
              <a:endParaRPr sz="2800"/>
            </a:p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Species temporal variability within patches</a:t>
              </a:r>
            </a:p>
          </p:txBody>
        </p:sp>
        <p:sp>
          <p:nvSpPr>
            <p:cNvPr id="535" name="Shape 535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537" name="Shape 537"/>
          <p:cNvSpPr/>
          <p:nvPr/>
        </p:nvSpPr>
        <p:spPr>
          <a:xfrm flipH="1" flipV="1">
            <a:off x="37405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38" name="Shape 538"/>
          <p:cNvSpPr/>
          <p:nvPr/>
        </p:nvSpPr>
        <p:spPr>
          <a:xfrm flipV="1">
            <a:off x="56599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542" name="Group 542"/>
          <p:cNvGrpSpPr/>
          <p:nvPr/>
        </p:nvGrpSpPr>
        <p:grpSpPr>
          <a:xfrm>
            <a:off x="5273986" y="2772842"/>
            <a:ext cx="4493737" cy="3682664"/>
            <a:chOff x="0" y="0"/>
            <a:chExt cx="4493735" cy="3682663"/>
          </a:xfrm>
        </p:grpSpPr>
        <p:sp>
          <p:nvSpPr>
            <p:cNvPr id="539" name="Shape 539"/>
            <p:cNvSpPr/>
            <p:nvPr/>
          </p:nvSpPr>
          <p:spPr>
            <a:xfrm>
              <a:off x="1423192" y="46557"/>
              <a:ext cx="149065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Beta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161143" y="1238579"/>
              <a:ext cx="4268548" cy="204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Community asynchrony between patches</a:t>
              </a:r>
              <a:br>
                <a:rPr sz="2800"/>
              </a:br>
              <a:r>
                <a:rPr sz="1400"/>
                <a:t> </a:t>
              </a:r>
              <a:endParaRPr sz="2800"/>
            </a:p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Spatial turnover in species identity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543" name="Shape 543"/>
          <p:cNvSpPr/>
          <p:nvPr/>
        </p:nvSpPr>
        <p:spPr>
          <a:xfrm flipV="1">
            <a:off x="37405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44" name="Shape 544"/>
          <p:cNvSpPr/>
          <p:nvPr/>
        </p:nvSpPr>
        <p:spPr>
          <a:xfrm flipV="1">
            <a:off x="6632205" y="1579146"/>
            <a:ext cx="1" cy="1062958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_Bray_Subdom1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14" y="1478131"/>
            <a:ext cx="10146865" cy="81401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2500" y="153034"/>
            <a:ext cx="11099800" cy="124182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Spatially-nested aggregations of local communities, </a:t>
            </a:r>
            <a:br>
              <a:rPr lang="en-US" sz="3200" dirty="0" smtClean="0"/>
            </a:br>
            <a:r>
              <a:rPr lang="en-US" sz="3200" dirty="0" smtClean="0"/>
              <a:t>for Subdominant Species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829018" y="5829907"/>
            <a:ext cx="5829648" cy="3949799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Subdom1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= remove 4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most numerically-</a:t>
            </a:r>
            <a:b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</a:b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dominant species </a:t>
            </a:r>
            <a:b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</a:b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(</a:t>
            </a:r>
            <a:r>
              <a:rPr kumimoji="0" lang="en-US" sz="22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Arrowtooth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, Halibut, Pollock, P. cod)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/>
            </a:r>
            <a:b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</a:b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</a:t>
            </a:r>
          </a:p>
          <a:p>
            <a:pPr algn="l" rtl="0" latinLnBrk="1" hangingPunct="0"/>
            <a:r>
              <a:rPr lang="en-US" sz="2200" u="sng" baseline="0" dirty="0" smtClean="0">
                <a:solidFill>
                  <a:srgbClr val="000000"/>
                </a:solidFill>
              </a:rPr>
              <a:t>Subdom2</a:t>
            </a:r>
            <a:r>
              <a:rPr lang="en-US" sz="2200" baseline="0" dirty="0" smtClean="0">
                <a:solidFill>
                  <a:srgbClr val="000000"/>
                </a:solidFill>
              </a:rPr>
              <a:t> = remove </a:t>
            </a:r>
            <a:r>
              <a:rPr lang="en-US" sz="2200" dirty="0">
                <a:solidFill>
                  <a:srgbClr val="000000"/>
                </a:solidFill>
              </a:rPr>
              <a:t>8</a:t>
            </a:r>
            <a:r>
              <a:rPr lang="en-US" sz="2200" dirty="0" smtClean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most numerically</a:t>
            </a:r>
            <a:r>
              <a:rPr lang="en-US" sz="2200" dirty="0" smtClean="0">
                <a:solidFill>
                  <a:srgbClr val="000000"/>
                </a:solidFill>
              </a:rPr>
              <a:t>-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>dominant </a:t>
            </a:r>
            <a:r>
              <a:rPr lang="en-US" sz="2200" dirty="0">
                <a:solidFill>
                  <a:srgbClr val="000000"/>
                </a:solidFill>
              </a:rPr>
              <a:t>species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>(Subdom1 + Northern rockfish, Rock soles, 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>POP, Flathead sole)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  <a:p>
            <a:pPr algn="l" rtl="0" latinLnBrk="1" hangingPunct="0"/>
            <a:r>
              <a:rPr lang="en-US" sz="2200" u="sng" dirty="0" smtClean="0">
                <a:solidFill>
                  <a:srgbClr val="000000"/>
                </a:solidFill>
              </a:rPr>
              <a:t>Subdom3</a:t>
            </a:r>
            <a:r>
              <a:rPr lang="en-US" sz="2200" dirty="0" smtClean="0">
                <a:solidFill>
                  <a:srgbClr val="000000"/>
                </a:solidFill>
              </a:rPr>
              <a:t> = remove the 2 numerically-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>dominant top predators (</a:t>
            </a:r>
            <a:r>
              <a:rPr lang="en-US" sz="2200" dirty="0" err="1" smtClean="0">
                <a:solidFill>
                  <a:srgbClr val="000000"/>
                </a:solidFill>
              </a:rPr>
              <a:t>Arrowtooth</a:t>
            </a:r>
            <a:r>
              <a:rPr lang="en-US" sz="2200" dirty="0" smtClean="0">
                <a:solidFill>
                  <a:srgbClr val="000000"/>
                </a:solidFill>
              </a:rPr>
              <a:t>, Halibut)</a:t>
            </a:r>
            <a:endParaRPr lang="en-US" sz="2200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22615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78" name="Shape 78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sp>
        <p:nvSpPr>
          <p:cNvPr id="79" name="Shape 79"/>
          <p:cNvSpPr/>
          <p:nvPr/>
        </p:nvSpPr>
        <p:spPr>
          <a:xfrm>
            <a:off x="8157679" y="2819399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sp>
        <p:nvSpPr>
          <p:cNvPr id="80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  <p:sp>
        <p:nvSpPr>
          <p:cNvPr id="81" name="Shape 81"/>
          <p:cNvSpPr/>
          <p:nvPr/>
        </p:nvSpPr>
        <p:spPr>
          <a:xfrm>
            <a:off x="3206757" y="2832099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82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83" name="Shape 83"/>
          <p:cNvSpPr/>
          <p:nvPr/>
        </p:nvSpPr>
        <p:spPr>
          <a:xfrm>
            <a:off x="1781486" y="2772841"/>
            <a:ext cx="4493737" cy="368266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84" name="Shape 84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5" name="Shape 85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734486" y="2772842"/>
            <a:ext cx="4493737" cy="36826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87" name="Shape 87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creen Shot 2016-12-31 at 3.40.39 PM.png"/>
          <p:cNvPicPr/>
          <p:nvPr/>
        </p:nvPicPr>
        <p:blipFill>
          <a:blip r:embed="rId3">
            <a:extLst/>
          </a:blip>
          <a:srcRect l="5224" r="5224" b="4361"/>
          <a:stretch>
            <a:fillRect/>
          </a:stretch>
        </p:blipFill>
        <p:spPr>
          <a:xfrm>
            <a:off x="3497783" y="705869"/>
            <a:ext cx="9253475" cy="2242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Screen Shot 2016-12-31 at 3.41.21 PM.png"/>
          <p:cNvPicPr/>
          <p:nvPr/>
        </p:nvPicPr>
        <p:blipFill>
          <a:blip r:embed="rId4">
            <a:extLst/>
          </a:blip>
          <a:srcRect b="3818"/>
          <a:stretch>
            <a:fillRect/>
          </a:stretch>
        </p:blipFill>
        <p:spPr>
          <a:xfrm>
            <a:off x="3762160" y="6306332"/>
            <a:ext cx="9085186" cy="2731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Screen Shot 2016-12-31 at 3.41.42 PM.png"/>
          <p:cNvPicPr/>
          <p:nvPr/>
        </p:nvPicPr>
        <p:blipFill>
          <a:blip r:embed="rId5">
            <a:extLst/>
          </a:blip>
          <a:srcRect b="3941"/>
          <a:stretch>
            <a:fillRect/>
          </a:stretch>
        </p:blipFill>
        <p:spPr>
          <a:xfrm>
            <a:off x="235889" y="3326433"/>
            <a:ext cx="9509560" cy="272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fisher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9218" y="494667"/>
            <a:ext cx="13069479" cy="874899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7254519" y="755548"/>
            <a:ext cx="5551933" cy="2613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3600">
                <a:solidFill>
                  <a:srgbClr val="FFFFFF"/>
                </a:solidFill>
              </a:rPr>
              <a:t>Management priorities:</a:t>
            </a:r>
          </a:p>
          <a:p>
            <a:pPr marL="381000" lvl="0" indent="-381000" algn="l">
              <a:lnSpc>
                <a:spcPct val="120000"/>
              </a:lnSpc>
              <a:buSzPct val="75000"/>
              <a:buChar char="-"/>
              <a:defRPr sz="1800"/>
            </a:pPr>
            <a:r>
              <a:rPr sz="3600">
                <a:solidFill>
                  <a:srgbClr val="FFFFFF"/>
                </a:solidFill>
              </a:rPr>
              <a:t>Local species richness?</a:t>
            </a:r>
          </a:p>
          <a:p>
            <a:pPr marL="381000" lvl="0" indent="-381000" algn="l">
              <a:lnSpc>
                <a:spcPct val="120000"/>
              </a:lnSpc>
              <a:buSzPct val="75000"/>
              <a:buChar char="-"/>
              <a:defRPr sz="1800"/>
            </a:pPr>
            <a:r>
              <a:rPr sz="3600">
                <a:solidFill>
                  <a:srgbClr val="FFFFFF"/>
                </a:solidFill>
              </a:rPr>
              <a:t>Spatial differences in </a:t>
            </a:r>
            <a:br>
              <a:rPr sz="3600">
                <a:solidFill>
                  <a:srgbClr val="FFFFFF"/>
                </a:solidFill>
              </a:rPr>
            </a:br>
            <a:r>
              <a:rPr sz="3600">
                <a:solidFill>
                  <a:srgbClr val="FFFFFF"/>
                </a:solidFill>
              </a:rPr>
              <a:t>species identity?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bigMap.png"/>
          <p:cNvPicPr/>
          <p:nvPr/>
        </p:nvPicPr>
        <p:blipFill>
          <a:blip r:embed="rId3">
            <a:extLst/>
          </a:blip>
          <a:srcRect l="16051" t="1228" r="10139" b="8393"/>
          <a:stretch>
            <a:fillRect/>
          </a:stretch>
        </p:blipFill>
        <p:spPr>
          <a:xfrm>
            <a:off x="139737" y="95611"/>
            <a:ext cx="4115963" cy="3915199"/>
          </a:xfrm>
          <a:prstGeom prst="rect">
            <a:avLst/>
          </a:prstGeom>
          <a:ln w="12700">
            <a:solidFill/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2171</Words>
  <Application>Microsoft Macintosh PowerPoint</Application>
  <PresentationFormat>Custom</PresentationFormat>
  <Paragraphs>321</Paragraphs>
  <Slides>53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White</vt:lpstr>
      <vt:lpstr>From local to regional:  spatial scaling of long-term diversity and stability  in the Gulf of Alaska groundfish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 structure  among independent variables</vt:lpstr>
      <vt:lpstr>PowerPoint Presentation</vt:lpstr>
      <vt:lpstr>PowerPoint Presentation</vt:lpstr>
      <vt:lpstr>How do these correlations scale with  the scale of aggregation?</vt:lpstr>
      <vt:lpstr>PowerPoint Presentation</vt:lpstr>
      <vt:lpstr>PowerPoint Presentation</vt:lpstr>
      <vt:lpstr>How do potential drivers of stability  scale with Species Richness x Scale of Aggregation?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Spatially-nested aggregations of local communities,  for Subdominant Species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local to regional:  spatial scaling of long-term diversity and stability  in the Gulf of Alaska groundfish community</dc:title>
  <cp:lastModifiedBy>Colette Ward</cp:lastModifiedBy>
  <cp:revision>73</cp:revision>
  <dcterms:modified xsi:type="dcterms:W3CDTF">2017-02-10T10:51:59Z</dcterms:modified>
</cp:coreProperties>
</file>